
<file path=[Content_Types].xml><?xml version="1.0" encoding="utf-8"?>
<Types xmlns="http://schemas.openxmlformats.org/package/2006/content-types">
  <Default Extension="gif" ContentType="image/gif"/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9"/>
  </p:notesMasterIdLst>
  <p:sldIdLst>
    <p:sldId id="256" r:id="rId2"/>
    <p:sldId id="257" r:id="rId3"/>
    <p:sldId id="321" r:id="rId4"/>
    <p:sldId id="320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3" r:id="rId51"/>
    <p:sldId id="304" r:id="rId52"/>
    <p:sldId id="305" r:id="rId53"/>
    <p:sldId id="306" r:id="rId54"/>
    <p:sldId id="307" r:id="rId55"/>
    <p:sldId id="308" r:id="rId56"/>
    <p:sldId id="309" r:id="rId57"/>
    <p:sldId id="310" r:id="rId58"/>
    <p:sldId id="311" r:id="rId59"/>
    <p:sldId id="312" r:id="rId60"/>
    <p:sldId id="313" r:id="rId61"/>
    <p:sldId id="314" r:id="rId62"/>
    <p:sldId id="315" r:id="rId63"/>
    <p:sldId id="316" r:id="rId64"/>
    <p:sldId id="317" r:id="rId65"/>
    <p:sldId id="318" r:id="rId66"/>
    <p:sldId id="322" r:id="rId67"/>
    <p:sldId id="319" r:id="rId68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1pPr>
    <a:lvl2pPr marL="0" marR="0" indent="228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2pPr>
    <a:lvl3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3pPr>
    <a:lvl4pPr marL="0" marR="0" indent="685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4pPr>
    <a:lvl5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5pPr>
    <a:lvl6pPr marL="0" marR="0" indent="1143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6pPr>
    <a:lvl7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7pPr>
    <a:lvl8pPr marL="0" marR="0" indent="1600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8pPr>
    <a:lvl9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D1C3EE4-D57E-4DB1-8995-18898CC525D4}" v="5" dt="2022-12-08T01:15:18.283"/>
  </p1510:revLst>
</p1510:revInfo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808785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808785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satOff val="1848"/>
              <a:lumOff val="-15262"/>
            </a:scheme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6">
                  <a:satOff val="1848"/>
                  <a:lumOff val="-15262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chemeClr val="accent6">
                  <a:satOff val="1848"/>
                  <a:lumOff val="-15262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50800" cap="flat">
              <a:noFill/>
              <a:miter lim="400000"/>
            </a:ln>
          </a:left>
          <a:right>
            <a:ln w="50800" cap="flat">
              <a:noFill/>
              <a:miter lim="400000"/>
            </a:ln>
          </a:right>
          <a:top>
            <a:ln w="50800" cap="flat">
              <a:noFill/>
              <a:miter lim="400000"/>
            </a:ln>
          </a:top>
          <a:bottom>
            <a:ln w="50800" cap="flat">
              <a:noFill/>
              <a:miter lim="400000"/>
            </a:ln>
          </a:bottom>
          <a:insideH>
            <a:ln w="50800" cap="flat">
              <a:noFill/>
              <a:miter lim="400000"/>
            </a:ln>
          </a:insideH>
          <a:insideV>
            <a:ln w="508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08785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5E6E5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A5F5E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BEBEB"/>
          </a:solidFill>
        </a:fill>
      </a:tcStyle>
    </a:band2H>
    <a:firstCo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E5E6E5"/>
          </a:solidFill>
        </a:fill>
      </a:tcStyle>
    </a:firstCol>
    <a:lastRow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CCCCCC"/>
          </a:solidFill>
        </a:fill>
      </a:tcStyle>
    </a:lastRow>
    <a:firstRow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CCCCCC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5A5F5E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5A5F5E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5A5F5E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50"/>
  </p:normalViewPr>
  <p:slideViewPr>
    <p:cSldViewPr snapToGrid="0">
      <p:cViewPr varScale="1">
        <p:scale>
          <a:sx n="47" d="100"/>
          <a:sy n="47" d="100"/>
        </p:scale>
        <p:origin x="245" y="7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75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rnold, Geoffrey" userId="84df3a83-fb20-4e73-a9fb-16fe3fc1bec7" providerId="ADAL" clId="{B75FD06A-C80F-4E3F-8C91-9B25E076CDD7}"/>
    <pc:docChg chg="custSel modSld">
      <pc:chgData name="Arnold, Geoffrey" userId="84df3a83-fb20-4e73-a9fb-16fe3fc1bec7" providerId="ADAL" clId="{B75FD06A-C80F-4E3F-8C91-9B25E076CDD7}" dt="2021-03-12T00:06:06.688" v="84" actId="20577"/>
      <pc:docMkLst>
        <pc:docMk/>
      </pc:docMkLst>
      <pc:sldChg chg="modSp">
        <pc:chgData name="Arnold, Geoffrey" userId="84df3a83-fb20-4e73-a9fb-16fe3fc1bec7" providerId="ADAL" clId="{B75FD06A-C80F-4E3F-8C91-9B25E076CDD7}" dt="2021-03-11T23:45:45.019" v="48" actId="20577"/>
        <pc:sldMkLst>
          <pc:docMk/>
          <pc:sldMk cId="0" sldId="263"/>
        </pc:sldMkLst>
        <pc:spChg chg="mod">
          <ac:chgData name="Arnold, Geoffrey" userId="84df3a83-fb20-4e73-a9fb-16fe3fc1bec7" providerId="ADAL" clId="{B75FD06A-C80F-4E3F-8C91-9B25E076CDD7}" dt="2021-03-11T23:45:45.019" v="48" actId="20577"/>
          <ac:spMkLst>
            <pc:docMk/>
            <pc:sldMk cId="0" sldId="263"/>
            <ac:spMk id="221" creationId="{00000000-0000-0000-0000-000000000000}"/>
          </ac:spMkLst>
        </pc:spChg>
      </pc:sldChg>
      <pc:sldChg chg="modSp">
        <pc:chgData name="Arnold, Geoffrey" userId="84df3a83-fb20-4e73-a9fb-16fe3fc1bec7" providerId="ADAL" clId="{B75FD06A-C80F-4E3F-8C91-9B25E076CDD7}" dt="2021-03-11T23:55:01.007" v="71" actId="20577"/>
        <pc:sldMkLst>
          <pc:docMk/>
          <pc:sldMk cId="0" sldId="269"/>
        </pc:sldMkLst>
        <pc:spChg chg="mod">
          <ac:chgData name="Arnold, Geoffrey" userId="84df3a83-fb20-4e73-a9fb-16fe3fc1bec7" providerId="ADAL" clId="{B75FD06A-C80F-4E3F-8C91-9B25E076CDD7}" dt="2021-03-11T23:55:01.007" v="71" actId="20577"/>
          <ac:spMkLst>
            <pc:docMk/>
            <pc:sldMk cId="0" sldId="269"/>
            <ac:spMk id="247" creationId="{00000000-0000-0000-0000-000000000000}"/>
          </ac:spMkLst>
        </pc:spChg>
      </pc:sldChg>
      <pc:sldChg chg="modSp">
        <pc:chgData name="Arnold, Geoffrey" userId="84df3a83-fb20-4e73-a9fb-16fe3fc1bec7" providerId="ADAL" clId="{B75FD06A-C80F-4E3F-8C91-9B25E076CDD7}" dt="2021-03-12T00:06:06.688" v="84" actId="20577"/>
        <pc:sldMkLst>
          <pc:docMk/>
          <pc:sldMk cId="0" sldId="273"/>
        </pc:sldMkLst>
        <pc:spChg chg="mod">
          <ac:chgData name="Arnold, Geoffrey" userId="84df3a83-fb20-4e73-a9fb-16fe3fc1bec7" providerId="ADAL" clId="{B75FD06A-C80F-4E3F-8C91-9B25E076CDD7}" dt="2021-03-12T00:05:56.545" v="80" actId="20577"/>
          <ac:spMkLst>
            <pc:docMk/>
            <pc:sldMk cId="0" sldId="273"/>
            <ac:spMk id="260" creationId="{00000000-0000-0000-0000-000000000000}"/>
          </ac:spMkLst>
        </pc:spChg>
        <pc:spChg chg="mod">
          <ac:chgData name="Arnold, Geoffrey" userId="84df3a83-fb20-4e73-a9fb-16fe3fc1bec7" providerId="ADAL" clId="{B75FD06A-C80F-4E3F-8C91-9B25E076CDD7}" dt="2021-03-12T00:06:06.688" v="84" actId="20577"/>
          <ac:spMkLst>
            <pc:docMk/>
            <pc:sldMk cId="0" sldId="273"/>
            <ac:spMk id="261" creationId="{00000000-0000-0000-0000-000000000000}"/>
          </ac:spMkLst>
        </pc:spChg>
      </pc:sldChg>
    </pc:docChg>
  </pc:docChgLst>
  <pc:docChgLst>
    <pc:chgData name="Arnold, Geoffrey" userId="84df3a83-fb20-4e73-a9fb-16fe3fc1bec7" providerId="ADAL" clId="{BF4698C7-4E10-4249-9D6A-C0C32D7E6872}"/>
    <pc:docChg chg="modSld">
      <pc:chgData name="Arnold, Geoffrey" userId="84df3a83-fb20-4e73-a9fb-16fe3fc1bec7" providerId="ADAL" clId="{BF4698C7-4E10-4249-9D6A-C0C32D7E6872}" dt="2022-02-24T14:16:07.889" v="115" actId="20577"/>
      <pc:docMkLst>
        <pc:docMk/>
      </pc:docMkLst>
      <pc:sldChg chg="modSp mod">
        <pc:chgData name="Arnold, Geoffrey" userId="84df3a83-fb20-4e73-a9fb-16fe3fc1bec7" providerId="ADAL" clId="{BF4698C7-4E10-4249-9D6A-C0C32D7E6872}" dt="2022-02-23T19:09:13.531" v="14" actId="20577"/>
        <pc:sldMkLst>
          <pc:docMk/>
          <pc:sldMk cId="0" sldId="263"/>
        </pc:sldMkLst>
        <pc:spChg chg="mod">
          <ac:chgData name="Arnold, Geoffrey" userId="84df3a83-fb20-4e73-a9fb-16fe3fc1bec7" providerId="ADAL" clId="{BF4698C7-4E10-4249-9D6A-C0C32D7E6872}" dt="2022-02-23T19:09:13.531" v="14" actId="20577"/>
          <ac:spMkLst>
            <pc:docMk/>
            <pc:sldMk cId="0" sldId="263"/>
            <ac:spMk id="221" creationId="{00000000-0000-0000-0000-000000000000}"/>
          </ac:spMkLst>
        </pc:spChg>
      </pc:sldChg>
      <pc:sldChg chg="modSp mod">
        <pc:chgData name="Arnold, Geoffrey" userId="84df3a83-fb20-4e73-a9fb-16fe3fc1bec7" providerId="ADAL" clId="{BF4698C7-4E10-4249-9D6A-C0C32D7E6872}" dt="2022-02-23T19:08:25.736" v="5" actId="20577"/>
        <pc:sldMkLst>
          <pc:docMk/>
          <pc:sldMk cId="0" sldId="267"/>
        </pc:sldMkLst>
        <pc:spChg chg="mod">
          <ac:chgData name="Arnold, Geoffrey" userId="84df3a83-fb20-4e73-a9fb-16fe3fc1bec7" providerId="ADAL" clId="{BF4698C7-4E10-4249-9D6A-C0C32D7E6872}" dt="2022-02-23T19:08:25.736" v="5" actId="20577"/>
          <ac:spMkLst>
            <pc:docMk/>
            <pc:sldMk cId="0" sldId="267"/>
            <ac:spMk id="237" creationId="{00000000-0000-0000-0000-000000000000}"/>
          </ac:spMkLst>
        </pc:spChg>
      </pc:sldChg>
      <pc:sldChg chg="modSp mod">
        <pc:chgData name="Arnold, Geoffrey" userId="84df3a83-fb20-4e73-a9fb-16fe3fc1bec7" providerId="ADAL" clId="{BF4698C7-4E10-4249-9D6A-C0C32D7E6872}" dt="2022-02-24T14:16:07.889" v="115" actId="20577"/>
        <pc:sldMkLst>
          <pc:docMk/>
          <pc:sldMk cId="0" sldId="269"/>
        </pc:sldMkLst>
        <pc:spChg chg="mod">
          <ac:chgData name="Arnold, Geoffrey" userId="84df3a83-fb20-4e73-a9fb-16fe3fc1bec7" providerId="ADAL" clId="{BF4698C7-4E10-4249-9D6A-C0C32D7E6872}" dt="2022-02-24T14:16:07.889" v="115" actId="20577"/>
          <ac:spMkLst>
            <pc:docMk/>
            <pc:sldMk cId="0" sldId="269"/>
            <ac:spMk id="247" creationId="{00000000-0000-0000-0000-000000000000}"/>
          </ac:spMkLst>
        </pc:spChg>
      </pc:sldChg>
      <pc:sldChg chg="modSp mod">
        <pc:chgData name="Arnold, Geoffrey" userId="84df3a83-fb20-4e73-a9fb-16fe3fc1bec7" providerId="ADAL" clId="{BF4698C7-4E10-4249-9D6A-C0C32D7E6872}" dt="2022-02-23T19:07:57.588" v="1" actId="14"/>
        <pc:sldMkLst>
          <pc:docMk/>
          <pc:sldMk cId="0" sldId="271"/>
        </pc:sldMkLst>
        <pc:spChg chg="mod">
          <ac:chgData name="Arnold, Geoffrey" userId="84df3a83-fb20-4e73-a9fb-16fe3fc1bec7" providerId="ADAL" clId="{BF4698C7-4E10-4249-9D6A-C0C32D7E6872}" dt="2022-02-23T19:07:57.588" v="1" actId="14"/>
          <ac:spMkLst>
            <pc:docMk/>
            <pc:sldMk cId="0" sldId="271"/>
            <ac:spMk id="254" creationId="{00000000-0000-0000-0000-000000000000}"/>
          </ac:spMkLst>
        </pc:spChg>
      </pc:sldChg>
      <pc:sldChg chg="modSp">
        <pc:chgData name="Arnold, Geoffrey" userId="84df3a83-fb20-4e73-a9fb-16fe3fc1bec7" providerId="ADAL" clId="{BF4698C7-4E10-4249-9D6A-C0C32D7E6872}" dt="2022-02-23T21:20:44.011" v="99" actId="20577"/>
        <pc:sldMkLst>
          <pc:docMk/>
          <pc:sldMk cId="0" sldId="284"/>
        </pc:sldMkLst>
        <pc:spChg chg="mod">
          <ac:chgData name="Arnold, Geoffrey" userId="84df3a83-fb20-4e73-a9fb-16fe3fc1bec7" providerId="ADAL" clId="{BF4698C7-4E10-4249-9D6A-C0C32D7E6872}" dt="2022-02-23T21:20:44.011" v="99" actId="20577"/>
          <ac:spMkLst>
            <pc:docMk/>
            <pc:sldMk cId="0" sldId="284"/>
            <ac:spMk id="301" creationId="{00000000-0000-0000-0000-000000000000}"/>
          </ac:spMkLst>
        </pc:spChg>
      </pc:sldChg>
      <pc:sldChg chg="modSp mod">
        <pc:chgData name="Arnold, Geoffrey" userId="84df3a83-fb20-4e73-a9fb-16fe3fc1bec7" providerId="ADAL" clId="{BF4698C7-4E10-4249-9D6A-C0C32D7E6872}" dt="2022-02-23T21:20:15.343" v="82" actId="6549"/>
        <pc:sldMkLst>
          <pc:docMk/>
          <pc:sldMk cId="0" sldId="285"/>
        </pc:sldMkLst>
        <pc:spChg chg="mod">
          <ac:chgData name="Arnold, Geoffrey" userId="84df3a83-fb20-4e73-a9fb-16fe3fc1bec7" providerId="ADAL" clId="{BF4698C7-4E10-4249-9D6A-C0C32D7E6872}" dt="2022-02-23T21:20:15.343" v="82" actId="6549"/>
          <ac:spMkLst>
            <pc:docMk/>
            <pc:sldMk cId="0" sldId="285"/>
            <ac:spMk id="305" creationId="{00000000-0000-0000-0000-000000000000}"/>
          </ac:spMkLst>
        </pc:spChg>
      </pc:sldChg>
      <pc:sldChg chg="modSp mod">
        <pc:chgData name="Arnold, Geoffrey" userId="84df3a83-fb20-4e73-a9fb-16fe3fc1bec7" providerId="ADAL" clId="{BF4698C7-4E10-4249-9D6A-C0C32D7E6872}" dt="2022-02-23T19:14:52.849" v="31" actId="20577"/>
        <pc:sldMkLst>
          <pc:docMk/>
          <pc:sldMk cId="0" sldId="292"/>
        </pc:sldMkLst>
        <pc:spChg chg="mod">
          <ac:chgData name="Arnold, Geoffrey" userId="84df3a83-fb20-4e73-a9fb-16fe3fc1bec7" providerId="ADAL" clId="{BF4698C7-4E10-4249-9D6A-C0C32D7E6872}" dt="2022-02-23T19:14:52.849" v="31" actId="20577"/>
          <ac:spMkLst>
            <pc:docMk/>
            <pc:sldMk cId="0" sldId="292"/>
            <ac:spMk id="196" creationId="{00000000-0000-0000-0000-000000000000}"/>
          </ac:spMkLst>
        </pc:spChg>
      </pc:sldChg>
      <pc:sldChg chg="modSp mod">
        <pc:chgData name="Arnold, Geoffrey" userId="84df3a83-fb20-4e73-a9fb-16fe3fc1bec7" providerId="ADAL" clId="{BF4698C7-4E10-4249-9D6A-C0C32D7E6872}" dt="2022-02-23T20:39:26.168" v="53" actId="20577"/>
        <pc:sldMkLst>
          <pc:docMk/>
          <pc:sldMk cId="0" sldId="297"/>
        </pc:sldMkLst>
        <pc:spChg chg="mod">
          <ac:chgData name="Arnold, Geoffrey" userId="84df3a83-fb20-4e73-a9fb-16fe3fc1bec7" providerId="ADAL" clId="{BF4698C7-4E10-4249-9D6A-C0C32D7E6872}" dt="2022-02-23T20:39:26.168" v="53" actId="20577"/>
          <ac:spMkLst>
            <pc:docMk/>
            <pc:sldMk cId="0" sldId="297"/>
            <ac:spMk id="210" creationId="{00000000-0000-0000-0000-000000000000}"/>
          </ac:spMkLst>
        </pc:spChg>
      </pc:sldChg>
      <pc:sldChg chg="modSp mod">
        <pc:chgData name="Arnold, Geoffrey" userId="84df3a83-fb20-4e73-a9fb-16fe3fc1bec7" providerId="ADAL" clId="{BF4698C7-4E10-4249-9D6A-C0C32D7E6872}" dt="2022-02-23T20:39:41.008" v="69" actId="20577"/>
        <pc:sldMkLst>
          <pc:docMk/>
          <pc:sldMk cId="0" sldId="306"/>
        </pc:sldMkLst>
        <pc:spChg chg="mod">
          <ac:chgData name="Arnold, Geoffrey" userId="84df3a83-fb20-4e73-a9fb-16fe3fc1bec7" providerId="ADAL" clId="{BF4698C7-4E10-4249-9D6A-C0C32D7E6872}" dt="2022-02-23T20:39:41.008" v="69" actId="20577"/>
          <ac:spMkLst>
            <pc:docMk/>
            <pc:sldMk cId="0" sldId="306"/>
            <ac:spMk id="242" creationId="{00000000-0000-0000-0000-000000000000}"/>
          </ac:spMkLst>
        </pc:spChg>
      </pc:sldChg>
      <pc:sldChg chg="modSp">
        <pc:chgData name="Arnold, Geoffrey" userId="84df3a83-fb20-4e73-a9fb-16fe3fc1bec7" providerId="ADAL" clId="{BF4698C7-4E10-4249-9D6A-C0C32D7E6872}" dt="2022-02-23T20:41:10.865" v="70"/>
        <pc:sldMkLst>
          <pc:docMk/>
          <pc:sldMk cId="0" sldId="315"/>
        </pc:sldMkLst>
        <pc:spChg chg="mod">
          <ac:chgData name="Arnold, Geoffrey" userId="84df3a83-fb20-4e73-a9fb-16fe3fc1bec7" providerId="ADAL" clId="{BF4698C7-4E10-4249-9D6A-C0C32D7E6872}" dt="2022-02-23T20:41:10.865" v="70"/>
          <ac:spMkLst>
            <pc:docMk/>
            <pc:sldMk cId="0" sldId="315"/>
            <ac:spMk id="281" creationId="{00000000-0000-0000-0000-000000000000}"/>
          </ac:spMkLst>
        </pc:spChg>
      </pc:sldChg>
    </pc:docChg>
  </pc:docChgLst>
  <pc:docChgLst>
    <pc:chgData name="Arnold, Geoffrey" userId="84df3a83-fb20-4e73-a9fb-16fe3fc1bec7" providerId="ADAL" clId="{BD1C3EE4-D57E-4DB1-8995-18898CC525D4}"/>
    <pc:docChg chg="undo custSel addSld delSld modSld sldOrd">
      <pc:chgData name="Arnold, Geoffrey" userId="84df3a83-fb20-4e73-a9fb-16fe3fc1bec7" providerId="ADAL" clId="{BD1C3EE4-D57E-4DB1-8995-18898CC525D4}" dt="2022-12-08T01:17:36.157" v="381" actId="20577"/>
      <pc:docMkLst>
        <pc:docMk/>
      </pc:docMkLst>
      <pc:sldChg chg="modSp mod">
        <pc:chgData name="Arnold, Geoffrey" userId="84df3a83-fb20-4e73-a9fb-16fe3fc1bec7" providerId="ADAL" clId="{BD1C3EE4-D57E-4DB1-8995-18898CC525D4}" dt="2022-12-05T15:24:14.831" v="43" actId="20577"/>
        <pc:sldMkLst>
          <pc:docMk/>
          <pc:sldMk cId="0" sldId="260"/>
        </pc:sldMkLst>
        <pc:spChg chg="mod">
          <ac:chgData name="Arnold, Geoffrey" userId="84df3a83-fb20-4e73-a9fb-16fe3fc1bec7" providerId="ADAL" clId="{BD1C3EE4-D57E-4DB1-8995-18898CC525D4}" dt="2022-12-05T15:24:14.831" v="43" actId="20577"/>
          <ac:spMkLst>
            <pc:docMk/>
            <pc:sldMk cId="0" sldId="260"/>
            <ac:spMk id="210" creationId="{00000000-0000-0000-0000-000000000000}"/>
          </ac:spMkLst>
        </pc:spChg>
      </pc:sldChg>
      <pc:sldChg chg="modSp mod">
        <pc:chgData name="Arnold, Geoffrey" userId="84df3a83-fb20-4e73-a9fb-16fe3fc1bec7" providerId="ADAL" clId="{BD1C3EE4-D57E-4DB1-8995-18898CC525D4}" dt="2022-12-07T23:38:48.667" v="358" actId="20577"/>
        <pc:sldMkLst>
          <pc:docMk/>
          <pc:sldMk cId="0" sldId="263"/>
        </pc:sldMkLst>
        <pc:spChg chg="mod">
          <ac:chgData name="Arnold, Geoffrey" userId="84df3a83-fb20-4e73-a9fb-16fe3fc1bec7" providerId="ADAL" clId="{BD1C3EE4-D57E-4DB1-8995-18898CC525D4}" dt="2022-12-07T23:38:48.667" v="358" actId="20577"/>
          <ac:spMkLst>
            <pc:docMk/>
            <pc:sldMk cId="0" sldId="263"/>
            <ac:spMk id="221" creationId="{00000000-0000-0000-0000-000000000000}"/>
          </ac:spMkLst>
        </pc:spChg>
      </pc:sldChg>
      <pc:sldChg chg="modSp mod">
        <pc:chgData name="Arnold, Geoffrey" userId="84df3a83-fb20-4e73-a9fb-16fe3fc1bec7" providerId="ADAL" clId="{BD1C3EE4-D57E-4DB1-8995-18898CC525D4}" dt="2022-12-05T15:25:17.535" v="46" actId="27636"/>
        <pc:sldMkLst>
          <pc:docMk/>
          <pc:sldMk cId="0" sldId="264"/>
        </pc:sldMkLst>
        <pc:spChg chg="mod">
          <ac:chgData name="Arnold, Geoffrey" userId="84df3a83-fb20-4e73-a9fb-16fe3fc1bec7" providerId="ADAL" clId="{BD1C3EE4-D57E-4DB1-8995-18898CC525D4}" dt="2022-12-05T15:25:17.535" v="46" actId="27636"/>
          <ac:spMkLst>
            <pc:docMk/>
            <pc:sldMk cId="0" sldId="264"/>
            <ac:spMk id="226" creationId="{00000000-0000-0000-0000-000000000000}"/>
          </ac:spMkLst>
        </pc:spChg>
      </pc:sldChg>
      <pc:sldChg chg="modSp mod">
        <pc:chgData name="Arnold, Geoffrey" userId="84df3a83-fb20-4e73-a9fb-16fe3fc1bec7" providerId="ADAL" clId="{BD1C3EE4-D57E-4DB1-8995-18898CC525D4}" dt="2022-12-05T15:25:47.583" v="55" actId="14100"/>
        <pc:sldMkLst>
          <pc:docMk/>
          <pc:sldMk cId="0" sldId="266"/>
        </pc:sldMkLst>
        <pc:spChg chg="mod">
          <ac:chgData name="Arnold, Geoffrey" userId="84df3a83-fb20-4e73-a9fb-16fe3fc1bec7" providerId="ADAL" clId="{BD1C3EE4-D57E-4DB1-8995-18898CC525D4}" dt="2022-12-05T15:25:47.583" v="55" actId="14100"/>
          <ac:spMkLst>
            <pc:docMk/>
            <pc:sldMk cId="0" sldId="266"/>
            <ac:spMk id="233" creationId="{00000000-0000-0000-0000-000000000000}"/>
          </ac:spMkLst>
        </pc:spChg>
      </pc:sldChg>
      <pc:sldChg chg="modSp mod">
        <pc:chgData name="Arnold, Geoffrey" userId="84df3a83-fb20-4e73-a9fb-16fe3fc1bec7" providerId="ADAL" clId="{BD1C3EE4-D57E-4DB1-8995-18898CC525D4}" dt="2022-12-05T15:26:05.917" v="68" actId="20577"/>
        <pc:sldMkLst>
          <pc:docMk/>
          <pc:sldMk cId="0" sldId="267"/>
        </pc:sldMkLst>
        <pc:spChg chg="mod">
          <ac:chgData name="Arnold, Geoffrey" userId="84df3a83-fb20-4e73-a9fb-16fe3fc1bec7" providerId="ADAL" clId="{BD1C3EE4-D57E-4DB1-8995-18898CC525D4}" dt="2022-12-05T15:26:05.917" v="68" actId="20577"/>
          <ac:spMkLst>
            <pc:docMk/>
            <pc:sldMk cId="0" sldId="267"/>
            <ac:spMk id="237" creationId="{00000000-0000-0000-0000-000000000000}"/>
          </ac:spMkLst>
        </pc:spChg>
      </pc:sldChg>
      <pc:sldChg chg="modSp mod">
        <pc:chgData name="Arnold, Geoffrey" userId="84df3a83-fb20-4e73-a9fb-16fe3fc1bec7" providerId="ADAL" clId="{BD1C3EE4-D57E-4DB1-8995-18898CC525D4}" dt="2022-12-05T15:28:09.794" v="103" actId="20577"/>
        <pc:sldMkLst>
          <pc:docMk/>
          <pc:sldMk cId="0" sldId="269"/>
        </pc:sldMkLst>
        <pc:spChg chg="mod">
          <ac:chgData name="Arnold, Geoffrey" userId="84df3a83-fb20-4e73-a9fb-16fe3fc1bec7" providerId="ADAL" clId="{BD1C3EE4-D57E-4DB1-8995-18898CC525D4}" dt="2022-12-05T15:27:58.293" v="93" actId="20577"/>
          <ac:spMkLst>
            <pc:docMk/>
            <pc:sldMk cId="0" sldId="269"/>
            <ac:spMk id="247" creationId="{00000000-0000-0000-0000-000000000000}"/>
          </ac:spMkLst>
        </pc:spChg>
        <pc:spChg chg="mod">
          <ac:chgData name="Arnold, Geoffrey" userId="84df3a83-fb20-4e73-a9fb-16fe3fc1bec7" providerId="ADAL" clId="{BD1C3EE4-D57E-4DB1-8995-18898CC525D4}" dt="2022-12-05T15:28:09.794" v="103" actId="20577"/>
          <ac:spMkLst>
            <pc:docMk/>
            <pc:sldMk cId="0" sldId="269"/>
            <ac:spMk id="249" creationId="{00000000-0000-0000-0000-000000000000}"/>
          </ac:spMkLst>
        </pc:spChg>
      </pc:sldChg>
      <pc:sldChg chg="modSp mod">
        <pc:chgData name="Arnold, Geoffrey" userId="84df3a83-fb20-4e73-a9fb-16fe3fc1bec7" providerId="ADAL" clId="{BD1C3EE4-D57E-4DB1-8995-18898CC525D4}" dt="2022-12-05T15:26:59.247" v="77" actId="2711"/>
        <pc:sldMkLst>
          <pc:docMk/>
          <pc:sldMk cId="0" sldId="272"/>
        </pc:sldMkLst>
        <pc:spChg chg="mod">
          <ac:chgData name="Arnold, Geoffrey" userId="84df3a83-fb20-4e73-a9fb-16fe3fc1bec7" providerId="ADAL" clId="{BD1C3EE4-D57E-4DB1-8995-18898CC525D4}" dt="2022-12-05T15:26:59.247" v="77" actId="2711"/>
          <ac:spMkLst>
            <pc:docMk/>
            <pc:sldMk cId="0" sldId="272"/>
            <ac:spMk id="258" creationId="{00000000-0000-0000-0000-000000000000}"/>
          </ac:spMkLst>
        </pc:spChg>
      </pc:sldChg>
      <pc:sldChg chg="modSp mod">
        <pc:chgData name="Arnold, Geoffrey" userId="84df3a83-fb20-4e73-a9fb-16fe3fc1bec7" providerId="ADAL" clId="{BD1C3EE4-D57E-4DB1-8995-18898CC525D4}" dt="2022-12-05T15:27:07.969" v="78" actId="2711"/>
        <pc:sldMkLst>
          <pc:docMk/>
          <pc:sldMk cId="0" sldId="275"/>
        </pc:sldMkLst>
        <pc:spChg chg="mod">
          <ac:chgData name="Arnold, Geoffrey" userId="84df3a83-fb20-4e73-a9fb-16fe3fc1bec7" providerId="ADAL" clId="{BD1C3EE4-D57E-4DB1-8995-18898CC525D4}" dt="2022-12-05T15:27:07.969" v="78" actId="2711"/>
          <ac:spMkLst>
            <pc:docMk/>
            <pc:sldMk cId="0" sldId="275"/>
            <ac:spMk id="268" creationId="{00000000-0000-0000-0000-000000000000}"/>
          </ac:spMkLst>
        </pc:spChg>
      </pc:sldChg>
      <pc:sldChg chg="modSp mod">
        <pc:chgData name="Arnold, Geoffrey" userId="84df3a83-fb20-4e73-a9fb-16fe3fc1bec7" providerId="ADAL" clId="{BD1C3EE4-D57E-4DB1-8995-18898CC525D4}" dt="2022-12-05T15:27:17.344" v="79" actId="2711"/>
        <pc:sldMkLst>
          <pc:docMk/>
          <pc:sldMk cId="0" sldId="277"/>
        </pc:sldMkLst>
        <pc:spChg chg="mod">
          <ac:chgData name="Arnold, Geoffrey" userId="84df3a83-fb20-4e73-a9fb-16fe3fc1bec7" providerId="ADAL" clId="{BD1C3EE4-D57E-4DB1-8995-18898CC525D4}" dt="2022-12-05T15:27:17.344" v="79" actId="2711"/>
          <ac:spMkLst>
            <pc:docMk/>
            <pc:sldMk cId="0" sldId="277"/>
            <ac:spMk id="278" creationId="{00000000-0000-0000-0000-000000000000}"/>
          </ac:spMkLst>
        </pc:spChg>
      </pc:sldChg>
      <pc:sldChg chg="modSp mod">
        <pc:chgData name="Arnold, Geoffrey" userId="84df3a83-fb20-4e73-a9fb-16fe3fc1bec7" providerId="ADAL" clId="{BD1C3EE4-D57E-4DB1-8995-18898CC525D4}" dt="2022-12-05T15:28:26.565" v="104" actId="2711"/>
        <pc:sldMkLst>
          <pc:docMk/>
          <pc:sldMk cId="0" sldId="285"/>
        </pc:sldMkLst>
        <pc:spChg chg="mod">
          <ac:chgData name="Arnold, Geoffrey" userId="84df3a83-fb20-4e73-a9fb-16fe3fc1bec7" providerId="ADAL" clId="{BD1C3EE4-D57E-4DB1-8995-18898CC525D4}" dt="2022-12-05T15:28:26.565" v="104" actId="2711"/>
          <ac:spMkLst>
            <pc:docMk/>
            <pc:sldMk cId="0" sldId="285"/>
            <ac:spMk id="305" creationId="{00000000-0000-0000-0000-000000000000}"/>
          </ac:spMkLst>
        </pc:spChg>
      </pc:sldChg>
      <pc:sldChg chg="modSp mod">
        <pc:chgData name="Arnold, Geoffrey" userId="84df3a83-fb20-4e73-a9fb-16fe3fc1bec7" providerId="ADAL" clId="{BD1C3EE4-D57E-4DB1-8995-18898CC525D4}" dt="2022-12-05T15:28:46.930" v="105" actId="2711"/>
        <pc:sldMkLst>
          <pc:docMk/>
          <pc:sldMk cId="0" sldId="303"/>
        </pc:sldMkLst>
        <pc:spChg chg="mod">
          <ac:chgData name="Arnold, Geoffrey" userId="84df3a83-fb20-4e73-a9fb-16fe3fc1bec7" providerId="ADAL" clId="{BD1C3EE4-D57E-4DB1-8995-18898CC525D4}" dt="2022-12-05T15:28:46.930" v="105" actId="2711"/>
          <ac:spMkLst>
            <pc:docMk/>
            <pc:sldMk cId="0" sldId="303"/>
            <ac:spMk id="231" creationId="{00000000-0000-0000-0000-000000000000}"/>
          </ac:spMkLst>
        </pc:spChg>
      </pc:sldChg>
      <pc:sldChg chg="modSp mod">
        <pc:chgData name="Arnold, Geoffrey" userId="84df3a83-fb20-4e73-a9fb-16fe3fc1bec7" providerId="ADAL" clId="{BD1C3EE4-D57E-4DB1-8995-18898CC525D4}" dt="2022-12-05T15:29:16.917" v="108" actId="2711"/>
        <pc:sldMkLst>
          <pc:docMk/>
          <pc:sldMk cId="0" sldId="308"/>
        </pc:sldMkLst>
        <pc:spChg chg="mod">
          <ac:chgData name="Arnold, Geoffrey" userId="84df3a83-fb20-4e73-a9fb-16fe3fc1bec7" providerId="ADAL" clId="{BD1C3EE4-D57E-4DB1-8995-18898CC525D4}" dt="2022-12-05T15:29:16.917" v="108" actId="2711"/>
          <ac:spMkLst>
            <pc:docMk/>
            <pc:sldMk cId="0" sldId="308"/>
            <ac:spMk id="255" creationId="{00000000-0000-0000-0000-000000000000}"/>
          </ac:spMkLst>
        </pc:spChg>
      </pc:sldChg>
      <pc:sldChg chg="modSp mod">
        <pc:chgData name="Arnold, Geoffrey" userId="84df3a83-fb20-4e73-a9fb-16fe3fc1bec7" providerId="ADAL" clId="{BD1C3EE4-D57E-4DB1-8995-18898CC525D4}" dt="2022-12-08T01:17:36.157" v="381" actId="20577"/>
        <pc:sldMkLst>
          <pc:docMk/>
          <pc:sldMk cId="0" sldId="309"/>
        </pc:sldMkLst>
        <pc:spChg chg="mod">
          <ac:chgData name="Arnold, Geoffrey" userId="84df3a83-fb20-4e73-a9fb-16fe3fc1bec7" providerId="ADAL" clId="{BD1C3EE4-D57E-4DB1-8995-18898CC525D4}" dt="2022-12-08T01:17:36.157" v="381" actId="20577"/>
          <ac:spMkLst>
            <pc:docMk/>
            <pc:sldMk cId="0" sldId="309"/>
            <ac:spMk id="260" creationId="{00000000-0000-0000-0000-000000000000}"/>
          </ac:spMkLst>
        </pc:spChg>
      </pc:sldChg>
      <pc:sldChg chg="modSp mod">
        <pc:chgData name="Arnold, Geoffrey" userId="84df3a83-fb20-4e73-a9fb-16fe3fc1bec7" providerId="ADAL" clId="{BD1C3EE4-D57E-4DB1-8995-18898CC525D4}" dt="2022-12-05T15:29:25.471" v="109" actId="122"/>
        <pc:sldMkLst>
          <pc:docMk/>
          <pc:sldMk cId="0" sldId="310"/>
        </pc:sldMkLst>
        <pc:spChg chg="mod">
          <ac:chgData name="Arnold, Geoffrey" userId="84df3a83-fb20-4e73-a9fb-16fe3fc1bec7" providerId="ADAL" clId="{BD1C3EE4-D57E-4DB1-8995-18898CC525D4}" dt="2022-12-05T15:29:25.471" v="109" actId="122"/>
          <ac:spMkLst>
            <pc:docMk/>
            <pc:sldMk cId="0" sldId="310"/>
            <ac:spMk id="265" creationId="{00000000-0000-0000-0000-000000000000}"/>
          </ac:spMkLst>
        </pc:spChg>
      </pc:sldChg>
      <pc:sldChg chg="modSp mod">
        <pc:chgData name="Arnold, Geoffrey" userId="84df3a83-fb20-4e73-a9fb-16fe3fc1bec7" providerId="ADAL" clId="{BD1C3EE4-D57E-4DB1-8995-18898CC525D4}" dt="2022-12-05T15:29:37.605" v="110" actId="2711"/>
        <pc:sldMkLst>
          <pc:docMk/>
          <pc:sldMk cId="0" sldId="317"/>
        </pc:sldMkLst>
        <pc:spChg chg="mod">
          <ac:chgData name="Arnold, Geoffrey" userId="84df3a83-fb20-4e73-a9fb-16fe3fc1bec7" providerId="ADAL" clId="{BD1C3EE4-D57E-4DB1-8995-18898CC525D4}" dt="2022-12-05T15:29:37.605" v="110" actId="2711"/>
          <ac:spMkLst>
            <pc:docMk/>
            <pc:sldMk cId="0" sldId="317"/>
            <ac:spMk id="288" creationId="{00000000-0000-0000-0000-000000000000}"/>
          </ac:spMkLst>
        </pc:spChg>
      </pc:sldChg>
      <pc:sldChg chg="modSp mod">
        <pc:chgData name="Arnold, Geoffrey" userId="84df3a83-fb20-4e73-a9fb-16fe3fc1bec7" providerId="ADAL" clId="{BD1C3EE4-D57E-4DB1-8995-18898CC525D4}" dt="2022-12-07T23:16:40.401" v="119" actId="20577"/>
        <pc:sldMkLst>
          <pc:docMk/>
          <pc:sldMk cId="0" sldId="318"/>
        </pc:sldMkLst>
        <pc:spChg chg="mod">
          <ac:chgData name="Arnold, Geoffrey" userId="84df3a83-fb20-4e73-a9fb-16fe3fc1bec7" providerId="ADAL" clId="{BD1C3EE4-D57E-4DB1-8995-18898CC525D4}" dt="2022-12-07T23:16:40.401" v="119" actId="20577"/>
          <ac:spMkLst>
            <pc:docMk/>
            <pc:sldMk cId="0" sldId="318"/>
            <ac:spMk id="291" creationId="{00000000-0000-0000-0000-000000000000}"/>
          </ac:spMkLst>
        </pc:spChg>
      </pc:sldChg>
      <pc:sldChg chg="modSp mod ord">
        <pc:chgData name="Arnold, Geoffrey" userId="84df3a83-fb20-4e73-a9fb-16fe3fc1bec7" providerId="ADAL" clId="{BD1C3EE4-D57E-4DB1-8995-18898CC525D4}" dt="2022-12-05T15:23:46.313" v="28"/>
        <pc:sldMkLst>
          <pc:docMk/>
          <pc:sldMk cId="305847954" sldId="321"/>
        </pc:sldMkLst>
        <pc:spChg chg="mod">
          <ac:chgData name="Arnold, Geoffrey" userId="84df3a83-fb20-4e73-a9fb-16fe3fc1bec7" providerId="ADAL" clId="{BD1C3EE4-D57E-4DB1-8995-18898CC525D4}" dt="2022-12-05T15:23:42.297" v="26" actId="20577"/>
          <ac:spMkLst>
            <pc:docMk/>
            <pc:sldMk cId="305847954" sldId="321"/>
            <ac:spMk id="7" creationId="{797B4095-A5EC-414A-A858-36A18BE47603}"/>
          </ac:spMkLst>
        </pc:spChg>
      </pc:sldChg>
      <pc:sldChg chg="modSp new mod">
        <pc:chgData name="Arnold, Geoffrey" userId="84df3a83-fb20-4e73-a9fb-16fe3fc1bec7" providerId="ADAL" clId="{BD1C3EE4-D57E-4DB1-8995-18898CC525D4}" dt="2022-12-07T23:20:11.826" v="351" actId="20577"/>
        <pc:sldMkLst>
          <pc:docMk/>
          <pc:sldMk cId="2906425962" sldId="322"/>
        </pc:sldMkLst>
        <pc:spChg chg="mod">
          <ac:chgData name="Arnold, Geoffrey" userId="84df3a83-fb20-4e73-a9fb-16fe3fc1bec7" providerId="ADAL" clId="{BD1C3EE4-D57E-4DB1-8995-18898CC525D4}" dt="2022-12-07T23:17:01.167" v="137" actId="20577"/>
          <ac:spMkLst>
            <pc:docMk/>
            <pc:sldMk cId="2906425962" sldId="322"/>
            <ac:spMk id="2" creationId="{8E0A1A27-FD84-4BD2-B126-C91F462D3A83}"/>
          </ac:spMkLst>
        </pc:spChg>
        <pc:spChg chg="mod">
          <ac:chgData name="Arnold, Geoffrey" userId="84df3a83-fb20-4e73-a9fb-16fe3fc1bec7" providerId="ADAL" clId="{BD1C3EE4-D57E-4DB1-8995-18898CC525D4}" dt="2022-12-07T23:20:11.826" v="351" actId="20577"/>
          <ac:spMkLst>
            <pc:docMk/>
            <pc:sldMk cId="2906425962" sldId="322"/>
            <ac:spMk id="3" creationId="{9C0CB4CE-CAD6-46C2-B4E8-AA9419F118A0}"/>
          </ac:spMkLst>
        </pc:spChg>
      </pc:sldChg>
      <pc:sldChg chg="new del">
        <pc:chgData name="Arnold, Geoffrey" userId="84df3a83-fb20-4e73-a9fb-16fe3fc1bec7" providerId="ADAL" clId="{BD1C3EE4-D57E-4DB1-8995-18898CC525D4}" dt="2022-12-07T23:16:44.990" v="121" actId="680"/>
        <pc:sldMkLst>
          <pc:docMk/>
          <pc:sldMk cId="3160023337" sldId="322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4" name="Shape 194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25000"/>
      </a:lnSpc>
      <a:defRPr sz="2400">
        <a:latin typeface="Avenir"/>
        <a:ea typeface="Avenir"/>
        <a:cs typeface="Avenir"/>
        <a:sym typeface="Avenir Roman"/>
      </a:defRPr>
    </a:lvl1pPr>
    <a:lvl2pPr indent="228600" defTabSz="457200" latinLnBrk="0">
      <a:lnSpc>
        <a:spcPct val="125000"/>
      </a:lnSpc>
      <a:defRPr sz="2400">
        <a:latin typeface="Avenir"/>
        <a:ea typeface="Avenir"/>
        <a:cs typeface="Avenir"/>
        <a:sym typeface="Avenir Roman"/>
      </a:defRPr>
    </a:lvl2pPr>
    <a:lvl3pPr indent="457200" defTabSz="457200" latinLnBrk="0">
      <a:lnSpc>
        <a:spcPct val="125000"/>
      </a:lnSpc>
      <a:defRPr sz="2400">
        <a:latin typeface="Avenir"/>
        <a:ea typeface="Avenir"/>
        <a:cs typeface="Avenir"/>
        <a:sym typeface="Avenir Roman"/>
      </a:defRPr>
    </a:lvl3pPr>
    <a:lvl4pPr indent="685800" defTabSz="457200" latinLnBrk="0">
      <a:lnSpc>
        <a:spcPct val="125000"/>
      </a:lnSpc>
      <a:defRPr sz="2400">
        <a:latin typeface="Avenir"/>
        <a:ea typeface="Avenir"/>
        <a:cs typeface="Avenir"/>
        <a:sym typeface="Avenir Roman"/>
      </a:defRPr>
    </a:lvl4pPr>
    <a:lvl5pPr indent="914400" defTabSz="457200" latinLnBrk="0">
      <a:lnSpc>
        <a:spcPct val="125000"/>
      </a:lnSpc>
      <a:defRPr sz="2400">
        <a:latin typeface="Avenir"/>
        <a:ea typeface="Avenir"/>
        <a:cs typeface="Avenir"/>
        <a:sym typeface="Avenir Roman"/>
      </a:defRPr>
    </a:lvl5pPr>
    <a:lvl6pPr indent="1143000" defTabSz="457200" latinLnBrk="0">
      <a:lnSpc>
        <a:spcPct val="125000"/>
      </a:lnSpc>
      <a:defRPr sz="2400">
        <a:latin typeface="Avenir"/>
        <a:ea typeface="Avenir"/>
        <a:cs typeface="Avenir"/>
        <a:sym typeface="Avenir Roman"/>
      </a:defRPr>
    </a:lvl6pPr>
    <a:lvl7pPr indent="1371600" defTabSz="457200" latinLnBrk="0">
      <a:lnSpc>
        <a:spcPct val="125000"/>
      </a:lnSpc>
      <a:defRPr sz="2400">
        <a:latin typeface="Avenir"/>
        <a:ea typeface="Avenir"/>
        <a:cs typeface="Avenir"/>
        <a:sym typeface="Avenir Roman"/>
      </a:defRPr>
    </a:lvl7pPr>
    <a:lvl8pPr indent="1600200" defTabSz="457200" latinLnBrk="0">
      <a:lnSpc>
        <a:spcPct val="125000"/>
      </a:lnSpc>
      <a:defRPr sz="2400">
        <a:latin typeface="Avenir"/>
        <a:ea typeface="Avenir"/>
        <a:cs typeface="Avenir"/>
        <a:sym typeface="Avenir Roman"/>
      </a:defRPr>
    </a:lvl8pPr>
    <a:lvl9pPr indent="1828800" defTabSz="457200" latinLnBrk="0">
      <a:lnSpc>
        <a:spcPct val="125000"/>
      </a:lnSpc>
      <a:defRPr sz="2400">
        <a:latin typeface="Avenir"/>
        <a:ea typeface="Avenir"/>
        <a:cs typeface="Avenir"/>
        <a:sym typeface="Avenir Roman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&amp; Subtitle">
    <p:bg>
      <p:bgPr>
        <a:gradFill flip="none" rotWithShape="1">
          <a:gsLst>
            <a:gs pos="0">
              <a:srgbClr val="FFFFFF"/>
            </a:gs>
            <a:gs pos="100000">
              <a:srgbClr val="A2BFDA"/>
            </a:gs>
            <a:gs pos="100000">
              <a:srgbClr val="447FB5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Screen Shot 2014-07-09 at 9.47.41 AM (1).png" descr="Screen Shot 2014-07-09 at 9.47.41 AM (1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3597" y="-279400"/>
            <a:ext cx="17785803" cy="10178003"/>
          </a:xfrm>
          <a:prstGeom prst="rect">
            <a:avLst/>
          </a:prstGeom>
          <a:ln w="12700">
            <a:miter lim="400000"/>
          </a:ln>
        </p:spPr>
      </p:pic>
      <p:sp>
        <p:nvSpPr>
          <p:cNvPr id="17" name="title"/>
          <p:cNvSpPr txBox="1">
            <a:spLocks noGrp="1"/>
          </p:cNvSpPr>
          <p:nvPr>
            <p:ph type="body" sz="quarter" idx="21"/>
          </p:nvPr>
        </p:nvSpPr>
        <p:spPr>
          <a:xfrm>
            <a:off x="80527" y="9325888"/>
            <a:ext cx="19995412" cy="2907508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0"/>
              </a:spcBef>
              <a:buSzTx/>
              <a:buNone/>
              <a:defRPr sz="15000" cap="all">
                <a:solidFill>
                  <a:srgbClr val="447FB5"/>
                </a:solidFill>
              </a:defRPr>
            </a:lvl1pPr>
          </a:lstStyle>
          <a:p>
            <a:r>
              <a:t>title</a:t>
            </a:r>
          </a:p>
        </p:txBody>
      </p:sp>
      <p:sp>
        <p:nvSpPr>
          <p:cNvPr id="18" name="subtitle"/>
          <p:cNvSpPr txBox="1">
            <a:spLocks noGrp="1"/>
          </p:cNvSpPr>
          <p:nvPr>
            <p:ph type="body" sz="quarter" idx="22"/>
          </p:nvPr>
        </p:nvSpPr>
        <p:spPr>
          <a:xfrm>
            <a:off x="80527" y="12269988"/>
            <a:ext cx="19995412" cy="1018340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0"/>
              </a:spcBef>
              <a:buSzTx/>
              <a:buNone/>
              <a:defRPr sz="6000" b="1" cap="all">
                <a:solidFill>
                  <a:srgbClr val="447FB5"/>
                </a:solidFill>
              </a:defRPr>
            </a:lvl1pPr>
          </a:lstStyle>
          <a:p>
            <a:r>
              <a:t>subtitle</a:t>
            </a:r>
          </a:p>
        </p:txBody>
      </p:sp>
      <p:sp>
        <p:nvSpPr>
          <p:cNvPr id="19" name="Shiny from"/>
          <p:cNvSpPr txBox="1"/>
          <p:nvPr/>
        </p:nvSpPr>
        <p:spPr>
          <a:xfrm>
            <a:off x="18180203" y="12385457"/>
            <a:ext cx="3224623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5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20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93725" y="12348527"/>
            <a:ext cx="2764118" cy="939801"/>
          </a:xfrm>
          <a:prstGeom prst="rect">
            <a:avLst/>
          </a:prstGeom>
          <a:ln w="12700">
            <a:miter lim="400000"/>
          </a:ln>
        </p:spPr>
      </p:pic>
      <p:sp>
        <p:nvSpPr>
          <p:cNvPr id="2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5" name="Solution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Solution</a:t>
            </a:r>
          </a:p>
        </p:txBody>
      </p:sp>
      <p:sp>
        <p:nvSpPr>
          <p:cNvPr id="126" name="Body Level One…"/>
          <p:cNvSpPr txBox="1">
            <a:spLocks noGrp="1"/>
          </p:cNvSpPr>
          <p:nvPr>
            <p:ph type="body" idx="21"/>
          </p:nvPr>
        </p:nvSpPr>
        <p:spPr>
          <a:xfrm>
            <a:off x="3390303" y="2286832"/>
            <a:ext cx="17445237" cy="9142336"/>
          </a:xfrm>
          <a:prstGeom prst="rect">
            <a:avLst/>
          </a:prstGeom>
          <a:solidFill>
            <a:srgbClr val="D3D3D3">
              <a:alpha val="20000"/>
            </a:srgbClr>
          </a:solidFill>
          <a:ln w="25400">
            <a:solidFill>
              <a:srgbClr val="D3D3D3"/>
            </a:solidFill>
          </a:ln>
        </p:spPr>
        <p:txBody>
          <a:bodyPr anchor="t"/>
          <a:lstStyle>
            <a:lvl1pPr marL="609996" indent="-609996">
              <a:spcBef>
                <a:spcPts val="3000"/>
              </a:spcBef>
              <a:buClr>
                <a:srgbClr val="447FB5"/>
              </a:buClr>
              <a:defRPr sz="5000"/>
            </a:lvl1pPr>
            <a:lvl2pPr>
              <a:spcBef>
                <a:spcPts val="3000"/>
              </a:spcBef>
              <a:buClr>
                <a:srgbClr val="447FB5"/>
              </a:buClr>
              <a:defRPr sz="5000"/>
            </a:lvl2pPr>
            <a:lvl3pPr>
              <a:spcBef>
                <a:spcPts val="3000"/>
              </a:spcBef>
              <a:buClr>
                <a:srgbClr val="447FB5"/>
              </a:buClr>
              <a:defRPr sz="5000"/>
            </a:lvl3pPr>
            <a:lvl4pPr>
              <a:spcBef>
                <a:spcPts val="3000"/>
              </a:spcBef>
              <a:buClr>
                <a:srgbClr val="447FB5"/>
              </a:buClr>
              <a:defRPr sz="5000"/>
            </a:lvl4pPr>
            <a:lvl5pPr>
              <a:spcBef>
                <a:spcPts val="3000"/>
              </a:spcBef>
              <a:buClr>
                <a:srgbClr val="447FB5"/>
              </a:buClr>
              <a:defRPr sz="5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12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12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Exerci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36" name="font-awesome_4-6-3_users_256_0_d3d3d3_none.png" descr="font-awesome_4-6-3_users_256_0_d3d3d3_non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712" y="254000"/>
            <a:ext cx="3251201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137" name="exercis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exercise</a:t>
            </a:r>
          </a:p>
        </p:txBody>
      </p:sp>
      <p:sp>
        <p:nvSpPr>
          <p:cNvPr id="138" name="Body Level One…"/>
          <p:cNvSpPr txBox="1">
            <a:spLocks noGrp="1"/>
          </p:cNvSpPr>
          <p:nvPr>
            <p:ph type="body" idx="21"/>
          </p:nvPr>
        </p:nvSpPr>
        <p:spPr>
          <a:xfrm>
            <a:off x="3390303" y="2286832"/>
            <a:ext cx="17445237" cy="9142336"/>
          </a:xfrm>
          <a:prstGeom prst="rect">
            <a:avLst/>
          </a:prstGeom>
          <a:solidFill>
            <a:srgbClr val="D3D3D3">
              <a:alpha val="20000"/>
            </a:srgbClr>
          </a:solidFill>
          <a:ln w="25400">
            <a:solidFill>
              <a:srgbClr val="D3D3D3"/>
            </a:solidFill>
          </a:ln>
        </p:spPr>
        <p:txBody>
          <a:bodyPr anchor="t"/>
          <a:lstStyle>
            <a:lvl1pPr marL="609996" indent="-609996">
              <a:spcBef>
                <a:spcPts val="3000"/>
              </a:spcBef>
              <a:buClr>
                <a:srgbClr val="447FB5"/>
              </a:buClr>
              <a:defRPr sz="5000"/>
            </a:lvl1pPr>
            <a:lvl2pPr>
              <a:spcBef>
                <a:spcPts val="3000"/>
              </a:spcBef>
              <a:buClr>
                <a:srgbClr val="447FB5"/>
              </a:buClr>
              <a:defRPr sz="5000"/>
            </a:lvl2pPr>
            <a:lvl3pPr>
              <a:spcBef>
                <a:spcPts val="3000"/>
              </a:spcBef>
              <a:buClr>
                <a:srgbClr val="447FB5"/>
              </a:buClr>
              <a:defRPr sz="5000"/>
            </a:lvl3pPr>
            <a:lvl4pPr>
              <a:spcBef>
                <a:spcPts val="3000"/>
              </a:spcBef>
              <a:buClr>
                <a:srgbClr val="447FB5"/>
              </a:buClr>
              <a:defRPr sz="5000"/>
            </a:lvl4pPr>
            <a:lvl5pPr>
              <a:spcBef>
                <a:spcPts val="3000"/>
              </a:spcBef>
              <a:buClr>
                <a:srgbClr val="447FB5"/>
              </a:buClr>
              <a:defRPr sz="5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7" name="demo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demo</a:t>
            </a:r>
          </a:p>
        </p:txBody>
      </p:sp>
      <p:pic>
        <p:nvPicPr>
          <p:cNvPr id="14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149" name="something.R"/>
          <p:cNvSpPr txBox="1">
            <a:spLocks noGrp="1"/>
          </p:cNvSpPr>
          <p:nvPr>
            <p:ph type="body" sz="quarter" idx="21"/>
          </p:nvPr>
        </p:nvSpPr>
        <p:spPr>
          <a:xfrm>
            <a:off x="9200672" y="6247414"/>
            <a:ext cx="5982656" cy="1221172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7000">
                <a:solidFill>
                  <a:srgbClr val="535353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something.R</a:t>
            </a:r>
          </a:p>
        </p:txBody>
      </p:sp>
      <p:sp>
        <p:nvSpPr>
          <p:cNvPr id="15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Body Level One…"/>
          <p:cNvSpPr txBox="1">
            <a:spLocks noGrp="1"/>
          </p:cNvSpPr>
          <p:nvPr>
            <p:ph type="body" idx="1"/>
          </p:nvPr>
        </p:nvSpPr>
        <p:spPr>
          <a:xfrm>
            <a:off x="666750" y="2773595"/>
            <a:ext cx="23050500" cy="9090152"/>
          </a:xfrm>
          <a:prstGeom prst="rect">
            <a:avLst/>
          </a:prstGeom>
        </p:spPr>
        <p:txBody>
          <a:bodyPr anchor="t"/>
          <a:lstStyle>
            <a:lvl1pPr marL="609996" indent="-609996">
              <a:spcBef>
                <a:spcPts val="3000"/>
              </a:spcBef>
              <a:buClr>
                <a:srgbClr val="447FB5"/>
              </a:buClr>
              <a:defRPr sz="6000"/>
            </a:lvl1pPr>
            <a:lvl2pPr>
              <a:spcBef>
                <a:spcPts val="3000"/>
              </a:spcBef>
              <a:buClr>
                <a:srgbClr val="447FB5"/>
              </a:buClr>
              <a:defRPr sz="6000"/>
            </a:lvl2pPr>
            <a:lvl3pPr>
              <a:spcBef>
                <a:spcPts val="3000"/>
              </a:spcBef>
              <a:buClr>
                <a:srgbClr val="447FB5"/>
              </a:buClr>
              <a:defRPr sz="6000"/>
            </a:lvl3pPr>
            <a:lvl4pPr>
              <a:spcBef>
                <a:spcPts val="3000"/>
              </a:spcBef>
              <a:buClr>
                <a:srgbClr val="447FB5"/>
              </a:buClr>
              <a:defRPr sz="6000"/>
            </a:lvl4pPr>
            <a:lvl5pPr>
              <a:spcBef>
                <a:spcPts val="3000"/>
              </a:spcBef>
              <a:buClr>
                <a:srgbClr val="447FB5"/>
              </a:buClr>
              <a:defRPr sz="6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8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9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16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161" name="Title Text"/>
          <p:cNvSpPr txBox="1">
            <a:spLocks noGrp="1"/>
          </p:cNvSpPr>
          <p:nvPr>
            <p:ph type="body" sz="quarter" idx="21"/>
          </p:nvPr>
        </p:nvSpPr>
        <p:spPr>
          <a:xfrm>
            <a:off x="666750" y="208033"/>
            <a:ext cx="23050500" cy="1996008"/>
          </a:xfrm>
          <a:prstGeom prst="rect">
            <a:avLst/>
          </a:prstGeom>
        </p:spPr>
        <p:txBody>
          <a:bodyPr/>
          <a:lstStyle>
            <a:lvl1pPr marL="0" indent="0" algn="r" defTabSz="676909">
              <a:spcBef>
                <a:spcPts val="0"/>
              </a:spcBef>
              <a:buSzTx/>
              <a:buNone/>
              <a:defRPr sz="12300" cap="all">
                <a:solidFill>
                  <a:srgbClr val="447FB5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6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Body Level One…"/>
          <p:cNvSpPr txBox="1">
            <a:spLocks noGrp="1"/>
          </p:cNvSpPr>
          <p:nvPr>
            <p:ph type="body" idx="1"/>
          </p:nvPr>
        </p:nvSpPr>
        <p:spPr>
          <a:xfrm>
            <a:off x="666749" y="2310475"/>
            <a:ext cx="23050501" cy="9090151"/>
          </a:xfrm>
          <a:prstGeom prst="rect">
            <a:avLst/>
          </a:prstGeom>
        </p:spPr>
        <p:txBody>
          <a:bodyPr anchor="t"/>
          <a:lstStyle>
            <a:lvl1pPr marL="609996" indent="-609996">
              <a:spcBef>
                <a:spcPts val="3000"/>
              </a:spcBef>
              <a:buClr>
                <a:srgbClr val="447FB5"/>
              </a:buClr>
              <a:defRPr sz="6000"/>
            </a:lvl1pPr>
            <a:lvl2pPr>
              <a:spcBef>
                <a:spcPts val="3000"/>
              </a:spcBef>
              <a:buClr>
                <a:srgbClr val="447FB5"/>
              </a:buClr>
              <a:defRPr sz="6000"/>
            </a:lvl2pPr>
            <a:lvl3pPr>
              <a:spcBef>
                <a:spcPts val="3000"/>
              </a:spcBef>
              <a:buClr>
                <a:srgbClr val="447FB5"/>
              </a:buClr>
              <a:defRPr sz="6000"/>
            </a:lvl3pPr>
            <a:lvl4pPr>
              <a:spcBef>
                <a:spcPts val="3000"/>
              </a:spcBef>
              <a:buClr>
                <a:srgbClr val="447FB5"/>
              </a:buClr>
              <a:defRPr sz="6000"/>
            </a:lvl4pPr>
            <a:lvl5pPr>
              <a:spcBef>
                <a:spcPts val="3000"/>
              </a:spcBef>
              <a:buClr>
                <a:srgbClr val="447FB5"/>
              </a:buClr>
              <a:defRPr sz="6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0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1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17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173" name="Title Text"/>
          <p:cNvSpPr txBox="1">
            <a:spLocks noGrp="1"/>
          </p:cNvSpPr>
          <p:nvPr>
            <p:ph type="body" sz="quarter" idx="21"/>
          </p:nvPr>
        </p:nvSpPr>
        <p:spPr>
          <a:xfrm>
            <a:off x="666750" y="208033"/>
            <a:ext cx="23050500" cy="1996008"/>
          </a:xfrm>
          <a:prstGeom prst="rect">
            <a:avLst/>
          </a:prstGeom>
        </p:spPr>
        <p:txBody>
          <a:bodyPr/>
          <a:lstStyle>
            <a:lvl1pPr marL="0" indent="0" algn="r" defTabSz="676909">
              <a:spcBef>
                <a:spcPts val="0"/>
              </a:spcBef>
              <a:buSzTx/>
              <a:buNone/>
              <a:defRPr sz="12300" cap="all">
                <a:solidFill>
                  <a:srgbClr val="447FB5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7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Instruc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instructor…"/>
          <p:cNvSpPr txBox="1">
            <a:spLocks noGrp="1"/>
          </p:cNvSpPr>
          <p:nvPr>
            <p:ph type="body" sz="quarter" idx="21"/>
          </p:nvPr>
        </p:nvSpPr>
        <p:spPr>
          <a:xfrm>
            <a:off x="6546453" y="4794678"/>
            <a:ext cx="11291094" cy="4126644"/>
          </a:xfrm>
          <a:prstGeom prst="rect">
            <a:avLst/>
          </a:prstGeom>
        </p:spPr>
        <p:txBody>
          <a:bodyPr/>
          <a:lstStyle/>
          <a:p>
            <a:pPr marL="0" indent="0" algn="ctr" defTabSz="544830">
              <a:spcBef>
                <a:spcPts val="0"/>
              </a:spcBef>
              <a:buSzTx/>
              <a:buNone/>
              <a:defRPr sz="13728" b="1" cap="all">
                <a:solidFill>
                  <a:srgbClr val="000000"/>
                </a:solidFill>
                <a:latin typeface="Marker Felt"/>
                <a:ea typeface="Marker Felt"/>
                <a:cs typeface="Marker Felt"/>
                <a:sym typeface="Marker Felt"/>
              </a:defRPr>
            </a:pPr>
            <a:r>
              <a:t>instructor </a:t>
            </a:r>
          </a:p>
          <a:p>
            <a:pPr marL="0" indent="0" algn="ctr" defTabSz="544830">
              <a:spcBef>
                <a:spcPts val="0"/>
              </a:spcBef>
              <a:buSzTx/>
              <a:buNone/>
              <a:defRPr sz="13728" b="1" cap="all">
                <a:solidFill>
                  <a:srgbClr val="000000"/>
                </a:solidFill>
                <a:latin typeface="Marker Felt"/>
                <a:ea typeface="Marker Felt"/>
                <a:cs typeface="Marker Felt"/>
                <a:sym typeface="Marker Felt"/>
              </a:defRPr>
            </a:pPr>
            <a:r>
              <a:t>name</a:t>
            </a:r>
          </a:p>
        </p:txBody>
      </p:sp>
      <p:sp>
        <p:nvSpPr>
          <p:cNvPr id="29" name=" @twitter"/>
          <p:cNvSpPr txBox="1">
            <a:spLocks noGrp="1"/>
          </p:cNvSpPr>
          <p:nvPr>
            <p:ph type="body" sz="quarter" idx="22"/>
          </p:nvPr>
        </p:nvSpPr>
        <p:spPr>
          <a:xfrm>
            <a:off x="9662360" y="11050685"/>
            <a:ext cx="5059280" cy="1177998"/>
          </a:xfrm>
          <a:prstGeom prst="rect">
            <a:avLst/>
          </a:prstGeom>
        </p:spPr>
        <p:txBody>
          <a:bodyPr lIns="71437" tIns="71437" rIns="71437" bIns="71437">
            <a:noAutofit/>
          </a:bodyPr>
          <a:lstStyle/>
          <a:p>
            <a:pPr marL="0" indent="0" defTabSz="584200">
              <a:spcBef>
                <a:spcPts val="0"/>
              </a:spcBef>
              <a:buSzTx/>
              <a:buNone/>
              <a:defRPr sz="5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b="1">
                <a:solidFill>
                  <a:srgbClr val="0365C0"/>
                </a:solidFill>
                <a:latin typeface="+mj-lt"/>
                <a:ea typeface="+mj-ea"/>
                <a:cs typeface="+mj-cs"/>
                <a:sym typeface="Helvetica"/>
              </a:rPr>
              <a:t></a:t>
            </a:r>
            <a:r>
              <a:t> </a:t>
            </a:r>
            <a:r>
              <a:rPr>
                <a:solidFill>
                  <a:srgbClr val="53585F"/>
                </a:solidFill>
              </a:rPr>
              <a:t>@twitter</a:t>
            </a:r>
          </a:p>
        </p:txBody>
      </p:sp>
      <p:sp>
        <p:nvSpPr>
          <p:cNvPr id="3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Out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outlin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447FB5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outline</a:t>
            </a:r>
          </a:p>
        </p:txBody>
      </p:sp>
      <p:sp>
        <p:nvSpPr>
          <p:cNvPr id="38" name="Body Level One…"/>
          <p:cNvSpPr txBox="1">
            <a:spLocks noGrp="1"/>
          </p:cNvSpPr>
          <p:nvPr>
            <p:ph type="body" idx="21"/>
          </p:nvPr>
        </p:nvSpPr>
        <p:spPr>
          <a:xfrm>
            <a:off x="3151783" y="2312924"/>
            <a:ext cx="18080435" cy="9090151"/>
          </a:xfrm>
          <a:prstGeom prst="rect">
            <a:avLst/>
          </a:prstGeom>
        </p:spPr>
        <p:txBody>
          <a:bodyPr/>
          <a:lstStyle/>
          <a:p>
            <a:pPr marL="762000" indent="-762000">
              <a:spcBef>
                <a:spcPts val="6000"/>
              </a:spcBef>
              <a:buClr>
                <a:srgbClr val="447FB5"/>
              </a:buClr>
              <a:defRPr sz="7000">
                <a:solidFill>
                  <a:srgbClr val="447FB5"/>
                </a:solidFill>
              </a:defRPr>
            </a:pPr>
            <a:r>
              <a:t>Body Level One</a:t>
            </a:r>
          </a:p>
          <a:p>
            <a:pPr marL="1524000" lvl="1" indent="-762000">
              <a:spcBef>
                <a:spcPts val="0"/>
              </a:spcBef>
              <a:buClr>
                <a:srgbClr val="447FB5"/>
              </a:buClr>
              <a:defRPr sz="7000">
                <a:solidFill>
                  <a:srgbClr val="447FB5"/>
                </a:solidFill>
              </a:defRPr>
            </a:pPr>
            <a:r>
              <a:t>Body Level Two</a:t>
            </a:r>
          </a:p>
          <a:p>
            <a:pPr marL="2286000" lvl="2" indent="-762000">
              <a:spcBef>
                <a:spcPts val="0"/>
              </a:spcBef>
              <a:buClr>
                <a:srgbClr val="447FB5"/>
              </a:buClr>
              <a:defRPr sz="7000">
                <a:solidFill>
                  <a:srgbClr val="447FB5"/>
                </a:solidFill>
              </a:defRPr>
            </a:pPr>
            <a:r>
              <a:t>Body Level Three</a:t>
            </a:r>
          </a:p>
          <a:p>
            <a:pPr marL="762000" indent="-762000">
              <a:spcBef>
                <a:spcPts val="6000"/>
              </a:spcBef>
              <a:buClr>
                <a:srgbClr val="447FB5"/>
              </a:buClr>
              <a:defRPr sz="7000">
                <a:solidFill>
                  <a:srgbClr val="447FB5"/>
                </a:solidFill>
              </a:defRPr>
            </a:pPr>
            <a:r>
              <a:t>Body Level One</a:t>
            </a:r>
          </a:p>
          <a:p>
            <a:pPr marL="1524000" lvl="1" indent="-762000">
              <a:spcBef>
                <a:spcPts val="0"/>
              </a:spcBef>
              <a:buClr>
                <a:srgbClr val="447FB5"/>
              </a:buClr>
              <a:defRPr sz="7000">
                <a:solidFill>
                  <a:srgbClr val="447FB5"/>
                </a:solidFill>
              </a:defRPr>
            </a:pPr>
            <a:r>
              <a:t>Body Level Two</a:t>
            </a:r>
          </a:p>
          <a:p>
            <a:pPr marL="2235200" lvl="2" indent="-762000">
              <a:spcBef>
                <a:spcPts val="0"/>
              </a:spcBef>
              <a:buClr>
                <a:srgbClr val="447FB5"/>
              </a:buClr>
              <a:defRPr sz="7000">
                <a:solidFill>
                  <a:srgbClr val="447FB5"/>
                </a:solidFill>
              </a:defRPr>
            </a:pPr>
            <a:r>
              <a:t>Body Level Three</a:t>
            </a:r>
          </a:p>
        </p:txBody>
      </p:sp>
      <p:sp>
        <p:nvSpPr>
          <p:cNvPr id="39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Divider">
    <p:bg>
      <p:bgPr>
        <a:solidFill>
          <a:srgbClr val="447FB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ection…"/>
          <p:cNvSpPr txBox="1">
            <a:spLocks noGrp="1"/>
          </p:cNvSpPr>
          <p:nvPr>
            <p:ph type="body" sz="half" idx="21"/>
          </p:nvPr>
        </p:nvSpPr>
        <p:spPr>
          <a:xfrm>
            <a:off x="6426200" y="3291316"/>
            <a:ext cx="16684229" cy="7133368"/>
          </a:xfrm>
          <a:prstGeom prst="rect">
            <a:avLst/>
          </a:prstGeom>
        </p:spPr>
        <p:txBody>
          <a:bodyPr/>
          <a:lstStyle/>
          <a:p>
            <a:pPr marL="0" indent="0" algn="r" defTabSz="800735">
              <a:spcBef>
                <a:spcPts val="6300"/>
              </a:spcBef>
              <a:buSzTx/>
              <a:buNone/>
              <a:defRPr sz="20370">
                <a:solidFill>
                  <a:srgbClr val="FFFFFF"/>
                </a:solidFill>
              </a:defRPr>
            </a:pPr>
            <a:r>
              <a:t>Section</a:t>
            </a:r>
          </a:p>
          <a:p>
            <a:pPr marL="0" indent="0" algn="r" defTabSz="800735">
              <a:spcBef>
                <a:spcPts val="6300"/>
              </a:spcBef>
              <a:buSzTx/>
              <a:buNone/>
              <a:defRPr sz="20370">
                <a:solidFill>
                  <a:srgbClr val="DBDBDB"/>
                </a:solidFill>
              </a:defRPr>
            </a:pPr>
            <a:r>
              <a:t>Name</a:t>
            </a:r>
          </a:p>
        </p:txBody>
      </p:sp>
      <p:sp>
        <p:nvSpPr>
          <p:cNvPr id="4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ubsection Divider">
    <p:bg>
      <p:bgPr>
        <a:solidFill>
          <a:srgbClr val="DBDB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ubsection…"/>
          <p:cNvSpPr txBox="1">
            <a:spLocks noGrp="1"/>
          </p:cNvSpPr>
          <p:nvPr>
            <p:ph type="body" sz="half" idx="21"/>
          </p:nvPr>
        </p:nvSpPr>
        <p:spPr>
          <a:xfrm>
            <a:off x="1270000" y="3291316"/>
            <a:ext cx="16684229" cy="713336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16000">
                <a:solidFill>
                  <a:srgbClr val="447FB5"/>
                </a:solidFill>
              </a:defRPr>
            </a:pPr>
            <a:r>
              <a:t>Subsection</a:t>
            </a:r>
          </a:p>
          <a:p>
            <a:pPr marL="0" indent="0">
              <a:buSzTx/>
              <a:buNone/>
              <a:defRPr sz="16000">
                <a:solidFill>
                  <a:srgbClr val="447FB5"/>
                </a:solidFill>
              </a:defRPr>
            </a:pPr>
            <a:r>
              <a:t>Name</a:t>
            </a:r>
          </a:p>
        </p:txBody>
      </p:sp>
      <p:sp>
        <p:nvSpPr>
          <p:cNvPr id="5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Object Placeholder"/>
          <p:cNvSpPr txBox="1">
            <a:spLocks noGrp="1"/>
          </p:cNvSpPr>
          <p:nvPr>
            <p:ph idx="3"/>
          </p:nvPr>
        </p:nvSpPr>
        <p:spPr>
          <a:xfrm>
            <a:off x="666750" y="2243435"/>
            <a:ext cx="23050500" cy="10202565"/>
          </a:xfrm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None/>
              <a:defRPr sz="5400">
                <a:solidFill>
                  <a:srgbClr val="535353"/>
                </a:solidFill>
              </a:defRPr>
            </a:pPr>
            <a:endParaRPr/>
          </a:p>
        </p:txBody>
      </p:sp>
      <p:sp>
        <p:nvSpPr>
          <p:cNvPr id="64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5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6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67" name="Title Text"/>
          <p:cNvSpPr txBox="1">
            <a:spLocks noGrp="1"/>
          </p:cNvSpPr>
          <p:nvPr>
            <p:ph type="body" sz="quarter" idx="21"/>
          </p:nvPr>
        </p:nvSpPr>
        <p:spPr>
          <a:xfrm>
            <a:off x="666750" y="208033"/>
            <a:ext cx="23050500" cy="1996008"/>
          </a:xfrm>
          <a:prstGeom prst="rect">
            <a:avLst/>
          </a:prstGeom>
        </p:spPr>
        <p:txBody>
          <a:bodyPr/>
          <a:lstStyle>
            <a:lvl1pPr marL="0" indent="0" algn="r" defTabSz="676909">
              <a:spcBef>
                <a:spcPts val="0"/>
              </a:spcBef>
              <a:buSzTx/>
              <a:buNone/>
              <a:defRPr sz="12300" cap="all">
                <a:solidFill>
                  <a:srgbClr val="447FB5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itle Text"/>
          <p:cNvSpPr txBox="1">
            <a:spLocks noGrp="1"/>
          </p:cNvSpPr>
          <p:nvPr>
            <p:ph type="title"/>
          </p:nvPr>
        </p:nvSpPr>
        <p:spPr>
          <a:xfrm>
            <a:off x="666750" y="208033"/>
            <a:ext cx="23050500" cy="1996008"/>
          </a:xfrm>
          <a:prstGeom prst="rect">
            <a:avLst/>
          </a:prstGeom>
        </p:spPr>
        <p:txBody>
          <a:bodyPr/>
          <a:lstStyle>
            <a:lvl1pPr algn="r"/>
          </a:lstStyle>
          <a:p>
            <a:r>
              <a:t>Title Text</a:t>
            </a:r>
          </a:p>
        </p:txBody>
      </p:sp>
      <p:sp>
        <p:nvSpPr>
          <p:cNvPr id="76" name="Body Level One…"/>
          <p:cNvSpPr txBox="1">
            <a:spLocks noGrp="1"/>
          </p:cNvSpPr>
          <p:nvPr>
            <p:ph type="body" idx="1"/>
          </p:nvPr>
        </p:nvSpPr>
        <p:spPr>
          <a:xfrm>
            <a:off x="1488677" y="2310475"/>
            <a:ext cx="21406645" cy="9090151"/>
          </a:xfrm>
          <a:prstGeom prst="rect">
            <a:avLst/>
          </a:prstGeom>
        </p:spPr>
        <p:txBody>
          <a:bodyPr anchor="t"/>
          <a:lstStyle>
            <a:lvl1pPr marL="609996" indent="-609996">
              <a:buClr>
                <a:srgbClr val="447FB5"/>
              </a:buClr>
              <a:defRPr sz="7000"/>
            </a:lvl1pPr>
            <a:lvl2pPr>
              <a:buClr>
                <a:srgbClr val="447FB5"/>
              </a:buClr>
              <a:defRPr sz="7000"/>
            </a:lvl2pPr>
            <a:lvl3pPr>
              <a:buClr>
                <a:srgbClr val="447FB5"/>
              </a:buClr>
              <a:defRPr sz="7000"/>
            </a:lvl3pPr>
            <a:lvl4pPr>
              <a:buClr>
                <a:srgbClr val="447FB5"/>
              </a:buClr>
              <a:defRPr sz="7000"/>
            </a:lvl4pPr>
            <a:lvl5pPr>
              <a:buClr>
                <a:srgbClr val="447FB5"/>
              </a:buClr>
              <a:defRPr sz="7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7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8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79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8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Title Text"/>
          <p:cNvSpPr txBox="1">
            <a:spLocks noGrp="1"/>
          </p:cNvSpPr>
          <p:nvPr>
            <p:ph type="title"/>
          </p:nvPr>
        </p:nvSpPr>
        <p:spPr>
          <a:xfrm>
            <a:off x="666750" y="208033"/>
            <a:ext cx="23050500" cy="1996008"/>
          </a:xfrm>
          <a:prstGeom prst="rect">
            <a:avLst/>
          </a:prstGeom>
        </p:spPr>
        <p:txBody>
          <a:bodyPr/>
          <a:lstStyle>
            <a:lvl1pPr algn="r"/>
          </a:lstStyle>
          <a:p>
            <a:r>
              <a:t>Title Text</a:t>
            </a:r>
          </a:p>
        </p:txBody>
      </p:sp>
      <p:sp>
        <p:nvSpPr>
          <p:cNvPr id="88" name="Body Level One…"/>
          <p:cNvSpPr txBox="1">
            <a:spLocks noGrp="1"/>
          </p:cNvSpPr>
          <p:nvPr>
            <p:ph type="body" idx="1"/>
          </p:nvPr>
        </p:nvSpPr>
        <p:spPr>
          <a:xfrm>
            <a:off x="666750" y="2312924"/>
            <a:ext cx="23050500" cy="10236917"/>
          </a:xfrm>
          <a:prstGeom prst="rect">
            <a:avLst/>
          </a:prstGeom>
        </p:spPr>
        <p:txBody>
          <a:bodyPr anchor="t"/>
          <a:lstStyle>
            <a:lvl1pPr marL="0" indent="0">
              <a:buSzTx/>
              <a:buNone/>
            </a:lvl1pPr>
            <a:lvl2pPr marL="0" indent="228600">
              <a:buSzTx/>
              <a:buNone/>
            </a:lvl2pPr>
            <a:lvl3pPr marL="0" indent="457200">
              <a:buSzTx/>
              <a:buNone/>
            </a:lvl3pPr>
            <a:lvl4pPr marL="0" indent="685800">
              <a:buSzTx/>
              <a:buNone/>
            </a:lvl4pPr>
            <a:lvl5pPr marL="0" indent="914400">
              <a:buSzTx/>
              <a:buNone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9" name="Line"/>
          <p:cNvSpPr/>
          <p:nvPr/>
        </p:nvSpPr>
        <p:spPr>
          <a:xfrm>
            <a:off x="0" y="38100"/>
            <a:ext cx="24384001" cy="0"/>
          </a:xfrm>
          <a:prstGeom prst="line">
            <a:avLst/>
          </a:prstGeom>
          <a:ln w="127000">
            <a:solidFill>
              <a:srgbClr val="447FB5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90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1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9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9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Quot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–Johnny Appleseed"/>
          <p:cNvSpPr>
            <a:spLocks noGrp="1"/>
          </p:cNvSpPr>
          <p:nvPr>
            <p:ph type="body" sz="quarter" idx="21"/>
          </p:nvPr>
        </p:nvSpPr>
        <p:spPr>
          <a:xfrm>
            <a:off x="2387600" y="8001000"/>
            <a:ext cx="19621500" cy="8382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800">
                <a:solidFill>
                  <a:srgbClr val="535353"/>
                </a:solidFill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108" name="“Type a quote here.”"/>
          <p:cNvSpPr>
            <a:spLocks noGrp="1"/>
          </p:cNvSpPr>
          <p:nvPr>
            <p:ph type="body" sz="quarter" idx="22"/>
          </p:nvPr>
        </p:nvSpPr>
        <p:spPr>
          <a:xfrm>
            <a:off x="2374900" y="5422899"/>
            <a:ext cx="19621500" cy="17907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11100" i="1">
                <a:solidFill>
                  <a:srgbClr val="005493">
                    <a:alpha val="75000"/>
                  </a:srgbClr>
                </a:solidFill>
              </a:defRPr>
            </a:lvl1pPr>
          </a:lstStyle>
          <a:p>
            <a:r>
              <a:t>“Type a quote here.”</a:t>
            </a:r>
          </a:p>
        </p:txBody>
      </p:sp>
      <p:sp>
        <p:nvSpPr>
          <p:cNvPr id="10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"/>
          <p:cNvGrpSpPr/>
          <p:nvPr/>
        </p:nvGrpSpPr>
        <p:grpSpPr>
          <a:xfrm>
            <a:off x="5860851" y="1931114"/>
            <a:ext cx="12662298" cy="8376048"/>
            <a:chOff x="0" y="0"/>
            <a:chExt cx="12662296" cy="8376047"/>
          </a:xfrm>
        </p:grpSpPr>
        <p:sp>
          <p:nvSpPr>
            <p:cNvPr id="2" name="Rounded Rectangle"/>
            <p:cNvSpPr/>
            <p:nvPr/>
          </p:nvSpPr>
          <p:spPr>
            <a:xfrm>
              <a:off x="0" y="89636"/>
              <a:ext cx="12662297" cy="8286412"/>
            </a:xfrm>
            <a:prstGeom prst="roundRect">
              <a:avLst>
                <a:gd name="adj" fmla="val 9043"/>
              </a:avLst>
            </a:prstGeom>
            <a:solidFill>
              <a:srgbClr val="0365C0"/>
            </a:solidFill>
            <a:ln w="12700" cap="flat">
              <a:noFill/>
              <a:miter lim="400000"/>
            </a:ln>
            <a:effectLst>
              <a:outerShdw blurRad="177800" dist="101600" dir="2700000" rotWithShape="0">
                <a:srgbClr val="000000">
                  <a:alpha val="75000"/>
                </a:srgbClr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584200">
                <a:defRPr sz="42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3" name="Rectangle"/>
            <p:cNvSpPr/>
            <p:nvPr/>
          </p:nvSpPr>
          <p:spPr>
            <a:xfrm>
              <a:off x="0" y="2258563"/>
              <a:ext cx="12662297" cy="536670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584200">
                <a:defRPr sz="42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4" name="HELLO"/>
            <p:cNvSpPr txBox="1"/>
            <p:nvPr/>
          </p:nvSpPr>
          <p:spPr>
            <a:xfrm>
              <a:off x="3839402" y="0"/>
              <a:ext cx="4961188" cy="167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l" defTabSz="584200">
                <a:defRPr sz="9000" b="1" spc="9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HELLO</a:t>
              </a:r>
            </a:p>
          </p:txBody>
        </p:sp>
        <p:sp>
          <p:nvSpPr>
            <p:cNvPr id="5" name="my name is"/>
            <p:cNvSpPr txBox="1"/>
            <p:nvPr/>
          </p:nvSpPr>
          <p:spPr>
            <a:xfrm>
              <a:off x="4393863" y="1294751"/>
              <a:ext cx="3844526" cy="9959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l" defTabSz="584200">
                <a:defRPr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my name is</a:t>
              </a:r>
            </a:p>
          </p:txBody>
        </p:sp>
      </p:grpSp>
      <p:sp>
        <p:nvSpPr>
          <p:cNvPr id="7" name="Title Text"/>
          <p:cNvSpPr txBox="1">
            <a:spLocks noGrp="1"/>
          </p:cNvSpPr>
          <p:nvPr>
            <p:ph type="title"/>
          </p:nvPr>
        </p:nvSpPr>
        <p:spPr>
          <a:xfrm>
            <a:off x="673100" y="355600"/>
            <a:ext cx="23050500" cy="342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8" name="Body Level One…"/>
          <p:cNvSpPr txBox="1">
            <a:spLocks noGrp="1"/>
          </p:cNvSpPr>
          <p:nvPr>
            <p:ph type="body" idx="1"/>
          </p:nvPr>
        </p:nvSpPr>
        <p:spPr>
          <a:xfrm>
            <a:off x="673100" y="3835400"/>
            <a:ext cx="23050500" cy="886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76099" y="13081000"/>
            <a:ext cx="419101" cy="457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</p:sldLayoutIdLst>
  <p:transition spd="med"/>
  <p:txStyles>
    <p:titleStyle>
      <a:lvl1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+mj-lt"/>
          <a:ea typeface="+mj-ea"/>
          <a:cs typeface="+mj-cs"/>
          <a:sym typeface="Helvetica"/>
        </a:defRPr>
      </a:lvl1pPr>
      <a:lvl2pPr marL="0" marR="0" indent="2286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+mj-lt"/>
          <a:ea typeface="+mj-ea"/>
          <a:cs typeface="+mj-cs"/>
          <a:sym typeface="Helvetica"/>
        </a:defRPr>
      </a:lvl2pPr>
      <a:lvl3pPr marL="0" marR="0" indent="4572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+mj-lt"/>
          <a:ea typeface="+mj-ea"/>
          <a:cs typeface="+mj-cs"/>
          <a:sym typeface="Helvetica"/>
        </a:defRPr>
      </a:lvl3pPr>
      <a:lvl4pPr marL="0" marR="0" indent="6858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+mj-lt"/>
          <a:ea typeface="+mj-ea"/>
          <a:cs typeface="+mj-cs"/>
          <a:sym typeface="Helvetica"/>
        </a:defRPr>
      </a:lvl4pPr>
      <a:lvl5pPr marL="0" marR="0" indent="9144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+mj-lt"/>
          <a:ea typeface="+mj-ea"/>
          <a:cs typeface="+mj-cs"/>
          <a:sym typeface="Helvetica"/>
        </a:defRPr>
      </a:lvl5pPr>
      <a:lvl6pPr marL="0" marR="0" indent="11430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+mj-lt"/>
          <a:ea typeface="+mj-ea"/>
          <a:cs typeface="+mj-cs"/>
          <a:sym typeface="Helvetica"/>
        </a:defRPr>
      </a:lvl6pPr>
      <a:lvl7pPr marL="0" marR="0" indent="13716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+mj-lt"/>
          <a:ea typeface="+mj-ea"/>
          <a:cs typeface="+mj-cs"/>
          <a:sym typeface="Helvetica"/>
        </a:defRPr>
      </a:lvl7pPr>
      <a:lvl8pPr marL="0" marR="0" indent="16002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+mj-lt"/>
          <a:ea typeface="+mj-ea"/>
          <a:cs typeface="+mj-cs"/>
          <a:sym typeface="Helvetica"/>
        </a:defRPr>
      </a:lvl8pPr>
      <a:lvl9pPr marL="0" marR="0" indent="18288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+mj-lt"/>
          <a:ea typeface="+mj-ea"/>
          <a:cs typeface="+mj-cs"/>
          <a:sym typeface="Helvetica"/>
        </a:defRPr>
      </a:lvl9pPr>
    </p:titleStyle>
    <p:bodyStyle>
      <a:lvl1pPr marL="538830" marR="0" indent="-538830" algn="l" defTabSz="825500" rtl="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‣"/>
        <a:tabLst/>
        <a:defRPr sz="5300" b="0" i="0" u="none" strike="noStrike" cap="none" spc="0" baseline="0">
          <a:solidFill>
            <a:schemeClr val="accent6">
              <a:hueOff val="-133704"/>
              <a:satOff val="8281"/>
              <a:lumOff val="-27269"/>
            </a:schemeClr>
          </a:solidFill>
          <a:uFillTx/>
          <a:latin typeface="+mj-lt"/>
          <a:ea typeface="+mj-ea"/>
          <a:cs typeface="+mj-cs"/>
          <a:sym typeface="Helvetica"/>
        </a:defRPr>
      </a:lvl1pPr>
      <a:lvl2pPr marL="1346596" marR="0" indent="-609996" algn="l" defTabSz="825500" rtl="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‣"/>
        <a:tabLst/>
        <a:defRPr sz="5300" b="0" i="0" u="none" strike="noStrike" cap="none" spc="0" baseline="0">
          <a:solidFill>
            <a:schemeClr val="accent6">
              <a:hueOff val="-133704"/>
              <a:satOff val="8281"/>
              <a:lumOff val="-27269"/>
            </a:schemeClr>
          </a:solidFill>
          <a:uFillTx/>
          <a:latin typeface="+mj-lt"/>
          <a:ea typeface="+mj-ea"/>
          <a:cs typeface="+mj-cs"/>
          <a:sym typeface="Helvetica"/>
        </a:defRPr>
      </a:lvl2pPr>
      <a:lvl3pPr marL="2083196" marR="0" indent="-609996" algn="l" defTabSz="825500" rtl="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‣"/>
        <a:tabLst/>
        <a:defRPr sz="5300" b="0" i="0" u="none" strike="noStrike" cap="none" spc="0" baseline="0">
          <a:solidFill>
            <a:schemeClr val="accent6">
              <a:hueOff val="-133704"/>
              <a:satOff val="8281"/>
              <a:lumOff val="-27269"/>
            </a:schemeClr>
          </a:solidFill>
          <a:uFillTx/>
          <a:latin typeface="+mj-lt"/>
          <a:ea typeface="+mj-ea"/>
          <a:cs typeface="+mj-cs"/>
          <a:sym typeface="Helvetica"/>
        </a:defRPr>
      </a:lvl3pPr>
      <a:lvl4pPr marL="2819796" marR="0" indent="-609996" algn="l" defTabSz="825500" rtl="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‣"/>
        <a:tabLst/>
        <a:defRPr sz="5300" b="0" i="0" u="none" strike="noStrike" cap="none" spc="0" baseline="0">
          <a:solidFill>
            <a:schemeClr val="accent6">
              <a:hueOff val="-133704"/>
              <a:satOff val="8281"/>
              <a:lumOff val="-27269"/>
            </a:schemeClr>
          </a:solidFill>
          <a:uFillTx/>
          <a:latin typeface="+mj-lt"/>
          <a:ea typeface="+mj-ea"/>
          <a:cs typeface="+mj-cs"/>
          <a:sym typeface="Helvetica"/>
        </a:defRPr>
      </a:lvl4pPr>
      <a:lvl5pPr marL="3556396" marR="0" indent="-609996" algn="l" defTabSz="825500" rtl="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‣"/>
        <a:tabLst/>
        <a:defRPr sz="5300" b="0" i="0" u="none" strike="noStrike" cap="none" spc="0" baseline="0">
          <a:solidFill>
            <a:schemeClr val="accent6">
              <a:hueOff val="-133704"/>
              <a:satOff val="8281"/>
              <a:lumOff val="-27269"/>
            </a:schemeClr>
          </a:solidFill>
          <a:uFillTx/>
          <a:latin typeface="+mj-lt"/>
          <a:ea typeface="+mj-ea"/>
          <a:cs typeface="+mj-cs"/>
          <a:sym typeface="Helvetica"/>
        </a:defRPr>
      </a:lvl5pPr>
      <a:lvl6pPr marL="4292996" marR="0" indent="-609996" algn="l" defTabSz="825500" rtl="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chemeClr val="accent6">
              <a:hueOff val="-133704"/>
              <a:satOff val="8281"/>
              <a:lumOff val="-27269"/>
            </a:schemeClr>
          </a:solidFill>
          <a:uFillTx/>
          <a:latin typeface="+mj-lt"/>
          <a:ea typeface="+mj-ea"/>
          <a:cs typeface="+mj-cs"/>
          <a:sym typeface="Helvetica"/>
        </a:defRPr>
      </a:lvl6pPr>
      <a:lvl7pPr marL="5029596" marR="0" indent="-609996" algn="l" defTabSz="825500" rtl="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chemeClr val="accent6">
              <a:hueOff val="-133704"/>
              <a:satOff val="8281"/>
              <a:lumOff val="-27269"/>
            </a:schemeClr>
          </a:solidFill>
          <a:uFillTx/>
          <a:latin typeface="+mj-lt"/>
          <a:ea typeface="+mj-ea"/>
          <a:cs typeface="+mj-cs"/>
          <a:sym typeface="Helvetica"/>
        </a:defRPr>
      </a:lvl7pPr>
      <a:lvl8pPr marL="5766196" marR="0" indent="-609996" algn="l" defTabSz="825500" rtl="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chemeClr val="accent6">
              <a:hueOff val="-133704"/>
              <a:satOff val="8281"/>
              <a:lumOff val="-27269"/>
            </a:schemeClr>
          </a:solidFill>
          <a:uFillTx/>
          <a:latin typeface="+mj-lt"/>
          <a:ea typeface="+mj-ea"/>
          <a:cs typeface="+mj-cs"/>
          <a:sym typeface="Helvetica"/>
        </a:defRPr>
      </a:lvl8pPr>
      <a:lvl9pPr marL="6502796" marR="0" indent="-609996" algn="l" defTabSz="825500" rtl="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chemeClr val="accent6">
              <a:hueOff val="-133704"/>
              <a:satOff val="8281"/>
              <a:lumOff val="-27269"/>
            </a:schemeClr>
          </a:solidFill>
          <a:uFillTx/>
          <a:latin typeface="+mj-lt"/>
          <a:ea typeface="+mj-ea"/>
          <a:cs typeface="+mj-cs"/>
          <a:sym typeface="Helvetica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8.png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hyperlink" Target="https://www.postgresql.org/docs/" TargetMode="External"/><Relationship Id="rId5" Type="http://schemas.openxmlformats.org/officeDocument/2006/relationships/hyperlink" Target="https://data.wprdc.org/dataset/police-incident-blotter/resource/1797ead8-8262-41cc-9099-cbc8a161924b" TargetMode="Externa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8.png"/><Relationship Id="rId5" Type="http://schemas.openxmlformats.org/officeDocument/2006/relationships/hyperlink" Target="https://data.wprdc.org/dataset/311-data/resource/76fda9d0-69be-4dd5-8108-0de7907fc5a4" TargetMode="External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8.png"/><Relationship Id="rId5" Type="http://schemas.openxmlformats.org/officeDocument/2006/relationships/hyperlink" Target="https://data.wprdc.org/dataset/police-incident-blotter/resource/1797ead8-8262-41cc-9099-cbc8a161924b" TargetMode="External"/><Relationship Id="rId4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dbeaver.io/about/" TargetMode="Externa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1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db.rstudio.com/best-practices/drivers/" TargetMode="Externa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rdocumentation.org/packages/scales/versions/0.4.1" TargetMode="External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db.rstudio.com/best-practices/drivers/#connecting-to-a-database-in-r" TargetMode="Externa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s://shiny.rstudio.com/articles/pool-basics.html" TargetMode="External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install.advancedrestclient.com/install" TargetMode="External"/><Relationship Id="rId2" Type="http://schemas.openxmlformats.org/officeDocument/2006/relationships/hyperlink" Target="https://insomnia.rest/download/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getpostman.com/downloads/" TargetMode="Externa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6" Type="http://schemas.openxmlformats.org/officeDocument/2006/relationships/image" Target="../media/image13.png"/><Relationship Id="rId5" Type="http://schemas.openxmlformats.org/officeDocument/2006/relationships/hyperlink" Target="https://data.wprdc.org/dataset/police-incident-blotter/resource/1797ead8-8262-41cc-9099-cbc8a161924b" TargetMode="External"/><Relationship Id="rId4" Type="http://schemas.openxmlformats.org/officeDocument/2006/relationships/image" Target="../media/image5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services1.arcgis.com/vdNDkVykv9vEWFX4/ArcGIS/rest/services/propertyowner6/FeatureServer/0/query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6" Type="http://schemas.openxmlformats.org/officeDocument/2006/relationships/image" Target="../media/image13.png"/><Relationship Id="rId5" Type="http://schemas.openxmlformats.org/officeDocument/2006/relationships/hyperlink" Target="https://services1.arcgis.com/vdNDkVykv9vEWFX4/ArcGIS/rest/services/Polling_Places_2020/FeatureServer/0/query" TargetMode="External"/><Relationship Id="rId4" Type="http://schemas.openxmlformats.org/officeDocument/2006/relationships/image" Target="../media/image5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1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hyperlink" Target="https://dev.socrata.com/docs/queries/" TargetMode="Externa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llegheny-CountyStats/ALCO-Geocoder" TargetMode="External"/><Relationship Id="rId2" Type="http://schemas.openxmlformats.org/officeDocument/2006/relationships/image" Target="../media/image6.tif"/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"/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walkerke/tigris" TargetMode="External"/><Relationship Id="rId2" Type="http://schemas.openxmlformats.org/officeDocument/2006/relationships/hyperlink" Target="https://walker-data.com/tidycensus/articles/basic-usage.html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rcharlie.com/spotifyr/" TargetMode="Externa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riscopedata.com/blog/sql-query-order-of-operations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Screen Shot 2014-07-09 at 9.47.41 AM (1).png" descr="Screen Shot 2014-07-09 at 9.47.41 AM (1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3597" y="-279400"/>
            <a:ext cx="17785803" cy="10178003"/>
          </a:xfrm>
          <a:prstGeom prst="rect">
            <a:avLst/>
          </a:prstGeom>
          <a:ln w="12700">
            <a:miter lim="400000"/>
          </a:ln>
        </p:spPr>
      </p:pic>
      <p:sp>
        <p:nvSpPr>
          <p:cNvPr id="197" name="SQL &amp; Databases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>
            <a:normAutofit fontScale="70000" lnSpcReduction="20000"/>
          </a:bodyPr>
          <a:lstStyle/>
          <a:p>
            <a:r>
              <a:rPr lang="en-US" dirty="0"/>
              <a:t>Connecting to Databases &amp; API's</a:t>
            </a:r>
            <a:endParaRPr dirty="0"/>
          </a:p>
        </p:txBody>
      </p:sp>
      <p:sp>
        <p:nvSpPr>
          <p:cNvPr id="198" name="Rectangle"/>
          <p:cNvSpPr txBox="1">
            <a:spLocks noGrp="1"/>
          </p:cNvSpPr>
          <p:nvPr>
            <p:ph type="body" idx="22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9" name="Shiny from"/>
          <p:cNvSpPr txBox="1"/>
          <p:nvPr/>
        </p:nvSpPr>
        <p:spPr>
          <a:xfrm>
            <a:off x="18180203" y="12385457"/>
            <a:ext cx="3224623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5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200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93725" y="12348527"/>
            <a:ext cx="2764118" cy="939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19" name="font-awesome_4-6-3_users_256_0_d3d3d3_none.png" descr="font-awesome_4-6-3_users_256_0_d3d3d3_non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712" y="254000"/>
            <a:ext cx="3251201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20" name="exercis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exercise</a:t>
            </a:r>
          </a:p>
        </p:txBody>
      </p:sp>
      <p:sp>
        <p:nvSpPr>
          <p:cNvPr id="221" name="Run apps/wprdc_sql.R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Run apps/</a:t>
            </a:r>
            <a:r>
              <a:rPr dirty="0" err="1"/>
              <a:t>wprdc_sql.R</a:t>
            </a:r>
            <a:endParaRPr dirty="0"/>
          </a:p>
          <a:p>
            <a:r>
              <a:rPr dirty="0"/>
              <a:t>Build a query that selects all of the crimes </a:t>
            </a:r>
            <a:r>
              <a:rPr lang="en-US" dirty="0"/>
              <a:t>from th</a:t>
            </a:r>
            <a:r>
              <a:rPr dirty="0"/>
              <a:t>e </a:t>
            </a:r>
            <a:r>
              <a:rPr u="sng" dirty="0">
                <a:hlinkClick r:id="rId5"/>
              </a:rPr>
              <a:t>City of Pittsburgh Police Blotter</a:t>
            </a:r>
          </a:p>
          <a:p>
            <a:pPr lvl="1"/>
            <a:r>
              <a:rPr dirty="0"/>
              <a:t>Hint 1: FROM would be the resource ID (1797ead8-8262-41cc-9099-cbc8a161924b)</a:t>
            </a:r>
          </a:p>
          <a:p>
            <a:pPr lvl="1"/>
            <a:r>
              <a:rPr dirty="0"/>
              <a:t>Hint 2: The WPRDC uses a </a:t>
            </a:r>
            <a:r>
              <a:rPr lang="en-US" dirty="0">
                <a:hlinkClick r:id="rId6"/>
              </a:rPr>
              <a:t>P</a:t>
            </a:r>
            <a:r>
              <a:rPr dirty="0">
                <a:hlinkClick r:id="rId6"/>
              </a:rPr>
              <a:t>ostgre</a:t>
            </a:r>
            <a:r>
              <a:rPr lang="en-US" dirty="0">
                <a:hlinkClick r:id="rId6"/>
              </a:rPr>
              <a:t>SQL</a:t>
            </a:r>
            <a:r>
              <a:rPr dirty="0">
                <a:hlinkClick r:id="rId6"/>
              </a:rPr>
              <a:t> </a:t>
            </a:r>
            <a:r>
              <a:rPr dirty="0"/>
              <a:t>backend</a:t>
            </a:r>
          </a:p>
          <a:p>
            <a:pPr lvl="2"/>
            <a:r>
              <a:rPr dirty="0"/>
              <a:t>This means that anything that </a:t>
            </a:r>
            <a:r>
              <a:rPr lang="en-US" dirty="0"/>
              <a:t>tables or columns that contain</a:t>
            </a:r>
            <a:r>
              <a:rPr dirty="0"/>
              <a:t> number</a:t>
            </a:r>
            <a:r>
              <a:rPr lang="en-US" dirty="0"/>
              <a:t>s</a:t>
            </a:r>
            <a:r>
              <a:rPr dirty="0"/>
              <a:t> or capital letters </a:t>
            </a:r>
            <a:r>
              <a:rPr lang="en-US" dirty="0"/>
              <a:t>must</a:t>
            </a:r>
            <a:r>
              <a:rPr dirty="0"/>
              <a:t> be wrapped in </a:t>
            </a:r>
            <a:r>
              <a:rPr lang="en-US" dirty="0"/>
              <a:t>double </a:t>
            </a:r>
            <a:r>
              <a:rPr dirty="0"/>
              <a:t>quotes</a:t>
            </a:r>
          </a:p>
        </p:txBody>
      </p:sp>
      <p:pic>
        <p:nvPicPr>
          <p:cNvPr id="222" name="timer_5min.mov" descr="timer_5min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9685000" y="10477500"/>
            <a:ext cx="4445000" cy="1587500"/>
          </a:xfrm>
          <a:prstGeom prst="rect">
            <a:avLst/>
          </a:prstGeom>
          <a:ln w="25400">
            <a:solidFill>
              <a:srgbClr val="D3D3D3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3683" fill="hold"/>
                                        <p:tgtEl>
                                          <p:spTgt spid="2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22"/>
                </p:tgtEl>
              </p:cMediaNode>
            </p:video>
            <p:seq concurrent="1" prevAc="none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2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25" name="Solution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Solution</a:t>
            </a:r>
          </a:p>
        </p:txBody>
      </p:sp>
      <p:sp>
        <p:nvSpPr>
          <p:cNvPr id="226" name="SELECT * FROM &quot;1797ead8-8262-41cc-9099-cbc8a161924b&quot;"/>
          <p:cNvSpPr txBox="1">
            <a:spLocks noGrp="1"/>
          </p:cNvSpPr>
          <p:nvPr>
            <p:ph type="body" idx="21"/>
          </p:nvPr>
        </p:nvSpPr>
        <p:spPr>
          <a:xfrm>
            <a:off x="3249897" y="6229350"/>
            <a:ext cx="18970334" cy="1055283"/>
          </a:xfrm>
          <a:prstGeom prst="rect">
            <a:avLst/>
          </a:prstGeom>
        </p:spPr>
        <p:txBody>
          <a:bodyPr anchor="ctr">
            <a:normAutofit fontScale="92500"/>
          </a:bodyPr>
          <a:lstStyle>
            <a:lvl1pPr marL="0" indent="0" defTabSz="784225">
              <a:spcBef>
                <a:spcPts val="2800"/>
              </a:spcBef>
              <a:buClrTx/>
              <a:buSzTx/>
              <a:buNone/>
              <a:defRPr sz="475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dirty="0">
                <a:latin typeface="Lucida Console" panose="020B0609040504020204" pitchFamily="49" charset="0"/>
              </a:rPr>
              <a:t>SELECT * FROM "1797ead8-8262-41cc-9099-cbc8a161924b"</a:t>
            </a:r>
          </a:p>
        </p:txBody>
      </p:sp>
      <p:pic>
        <p:nvPicPr>
          <p:cNvPr id="22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WHER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sz="16000">
                <a:solidFill>
                  <a:srgbClr val="447FB5"/>
                </a:solidFill>
              </a:defRPr>
            </a:lvl1pPr>
          </a:lstStyle>
          <a:p>
            <a:r>
              <a:t>WHERE</a:t>
            </a: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BETWEEN … AND</a:t>
            </a:r>
          </a:p>
        </p:txBody>
      </p:sp>
      <p:sp>
        <p:nvSpPr>
          <p:cNvPr id="232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latin typeface="Monaco"/>
                <a:ea typeface="Monaco"/>
                <a:cs typeface="Monaco"/>
                <a:sym typeface="Monaco"/>
              </a:defRPr>
            </a:pPr>
            <a:r>
              <a:t>BETWEEN </a:t>
            </a:r>
          </a:p>
          <a:p>
            <a:pPr lvl="1">
              <a:spcBef>
                <a:spcPts val="1000"/>
              </a:spcBef>
              <a:defRPr i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Grab Values between two other values, like IN but for numeric values</a:t>
            </a:r>
            <a:endParaRPr>
              <a:latin typeface="Franklin Gothic Book"/>
              <a:ea typeface="Franklin Gothic Book"/>
              <a:cs typeface="Franklin Gothic Book"/>
              <a:sym typeface="Franklin Gothic Book"/>
            </a:endParaRPr>
          </a:p>
          <a:p>
            <a:pPr lvl="1">
              <a:spcBef>
                <a:spcPts val="1000"/>
              </a:spcBef>
              <a:defRPr i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Works like &lt; and &gt;</a:t>
            </a:r>
          </a:p>
        </p:txBody>
      </p:sp>
      <p:sp>
        <p:nvSpPr>
          <p:cNvPr id="233" name="SELECT column_name(s) FROM table_name WHERE column_name BETWEEN value1 AND value2;"/>
          <p:cNvSpPr txBox="1"/>
          <p:nvPr/>
        </p:nvSpPr>
        <p:spPr>
          <a:xfrm>
            <a:off x="3869871" y="8506019"/>
            <a:ext cx="17291958" cy="2410916"/>
          </a:xfrm>
          <a:prstGeom prst="rect">
            <a:avLst/>
          </a:prstGeom>
          <a:solidFill>
            <a:srgbClr val="F6F6F6"/>
          </a:solidFill>
          <a:ln w="25400">
            <a:solidFill>
              <a:srgbClr val="D3D3D3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lvl="1" algn="l">
              <a:defRPr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SELECT </a:t>
            </a:r>
            <a:r>
              <a:rPr i="1" dirty="0" err="1">
                <a:latin typeface="Lucida Console" panose="020B0609040504020204" pitchFamily="49" charset="0"/>
                <a:ea typeface="Franklin Gothic Book"/>
                <a:cs typeface="Franklin Gothic Book"/>
                <a:sym typeface="Franklin Gothic Book"/>
              </a:rPr>
              <a:t>column_name</a:t>
            </a:r>
            <a:r>
              <a:rPr i="1" dirty="0">
                <a:latin typeface="Lucida Console" panose="020B0609040504020204" pitchFamily="49" charset="0"/>
                <a:ea typeface="Franklin Gothic Book"/>
                <a:cs typeface="Franklin Gothic Book"/>
                <a:sym typeface="Franklin Gothic Book"/>
              </a:rPr>
              <a:t>(s)</a:t>
            </a:r>
            <a:endParaRPr lang="en-US" i="1" dirty="0">
              <a:latin typeface="Lucida Console" panose="020B0609040504020204" pitchFamily="49" charset="0"/>
              <a:ea typeface="Franklin Gothic Book"/>
              <a:cs typeface="Franklin Gothic Book"/>
              <a:sym typeface="Franklin Gothic Book"/>
            </a:endParaRPr>
          </a:p>
          <a:p>
            <a:pPr lvl="1" algn="l">
              <a:defRPr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FROM </a:t>
            </a:r>
            <a:r>
              <a:rPr i="1" dirty="0" err="1">
                <a:latin typeface="Lucida Console" panose="020B0609040504020204" pitchFamily="49" charset="0"/>
                <a:ea typeface="Franklin Gothic Book"/>
                <a:cs typeface="Franklin Gothic Book"/>
                <a:sym typeface="Franklin Gothic Book"/>
              </a:rPr>
              <a:t>table_name</a:t>
            </a:r>
            <a:endParaRPr lang="en-US" i="1" dirty="0">
              <a:latin typeface="Lucida Console" panose="020B0609040504020204" pitchFamily="49" charset="0"/>
              <a:ea typeface="Franklin Gothic Book"/>
              <a:cs typeface="Franklin Gothic Book"/>
              <a:sym typeface="Franklin Gothic Book"/>
            </a:endParaRPr>
          </a:p>
          <a:p>
            <a:pPr lvl="1" algn="l">
              <a:defRPr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WHERE </a:t>
            </a:r>
            <a:r>
              <a:rPr i="1" dirty="0" err="1">
                <a:latin typeface="Lucida Console" panose="020B0609040504020204" pitchFamily="49" charset="0"/>
                <a:ea typeface="Franklin Gothic Book"/>
                <a:cs typeface="Franklin Gothic Book"/>
                <a:sym typeface="Franklin Gothic Book"/>
              </a:rPr>
              <a:t>column_name</a:t>
            </a:r>
            <a:r>
              <a:rPr i="1" dirty="0">
                <a:latin typeface="Lucida Console" panose="020B0609040504020204" pitchFamily="49" charset="0"/>
                <a:ea typeface="Franklin Gothic Book"/>
                <a:cs typeface="Franklin Gothic Book"/>
                <a:sym typeface="Franklin Gothic Book"/>
              </a:rPr>
              <a:t> </a:t>
            </a:r>
            <a:r>
              <a:rPr dirty="0">
                <a:latin typeface="Lucida Console" panose="020B0609040504020204" pitchFamily="49" charset="0"/>
              </a:rPr>
              <a:t>BETWEEN </a:t>
            </a:r>
            <a:r>
              <a:rPr i="1" dirty="0">
                <a:latin typeface="Lucida Console" panose="020B0609040504020204" pitchFamily="49" charset="0"/>
                <a:ea typeface="Franklin Gothic Book"/>
                <a:cs typeface="Franklin Gothic Book"/>
                <a:sym typeface="Franklin Gothic Book"/>
              </a:rPr>
              <a:t>value1</a:t>
            </a:r>
            <a:r>
              <a:rPr dirty="0">
                <a:latin typeface="Lucida Console" panose="020B0609040504020204" pitchFamily="49" charset="0"/>
              </a:rPr>
              <a:t> AND </a:t>
            </a:r>
            <a:r>
              <a:rPr i="1" dirty="0">
                <a:latin typeface="Lucida Console" panose="020B0609040504020204" pitchFamily="49" charset="0"/>
                <a:ea typeface="Franklin Gothic Book"/>
                <a:cs typeface="Franklin Gothic Book"/>
                <a:sym typeface="Franklin Gothic Book"/>
              </a:rPr>
              <a:t>value2;</a:t>
            </a: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IN statements</a:t>
            </a:r>
          </a:p>
        </p:txBody>
      </p:sp>
      <p:sp>
        <p:nvSpPr>
          <p:cNvPr id="236" name="Content Placeholder 2"/>
          <p:cNvSpPr txBox="1">
            <a:spLocks noGrp="1"/>
          </p:cNvSpPr>
          <p:nvPr>
            <p:ph type="body" sz="half" idx="1"/>
          </p:nvPr>
        </p:nvSpPr>
        <p:spPr>
          <a:xfrm>
            <a:off x="1488678" y="2310475"/>
            <a:ext cx="20497016" cy="5062776"/>
          </a:xfrm>
          <a:prstGeom prst="rect">
            <a:avLst/>
          </a:prstGeom>
        </p:spPr>
        <p:txBody>
          <a:bodyPr/>
          <a:lstStyle/>
          <a:p>
            <a:pPr marL="506297" indent="-506297" defTabSz="685165">
              <a:spcBef>
                <a:spcPts val="5300"/>
              </a:spcBef>
              <a:defRPr sz="5810"/>
            </a:pPr>
            <a:r>
              <a:t>Useful for when you have an input that returns multiple</a:t>
            </a:r>
          </a:p>
          <a:p>
            <a:pPr marL="506297" indent="-506297" defTabSz="685165">
              <a:spcBef>
                <a:spcPts val="5300"/>
              </a:spcBef>
              <a:defRPr sz="5810"/>
            </a:pPr>
            <a:r>
              <a:t>This works the same way %in% does in R</a:t>
            </a:r>
            <a:endParaRPr i="1">
              <a:latin typeface="Franklin Gothic Book"/>
              <a:ea typeface="Franklin Gothic Book"/>
              <a:cs typeface="Franklin Gothic Book"/>
              <a:sym typeface="Franklin Gothic Book"/>
            </a:endParaRPr>
          </a:p>
          <a:p>
            <a:pPr marL="506297" indent="-506297" defTabSz="685165">
              <a:spcBef>
                <a:spcPts val="5300"/>
              </a:spcBef>
              <a:defRPr sz="5810"/>
            </a:pPr>
            <a:r>
              <a:t>Checks to see if the value in the column matches </a:t>
            </a:r>
            <a:r>
              <a:rPr i="1">
                <a:latin typeface="Franklin Gothic Book"/>
                <a:ea typeface="Franklin Gothic Book"/>
                <a:cs typeface="Franklin Gothic Book"/>
                <a:sym typeface="Franklin Gothic Book"/>
              </a:rPr>
              <a:t>any</a:t>
            </a:r>
            <a:r>
              <a:t> of the values in your list</a:t>
            </a:r>
          </a:p>
        </p:txBody>
      </p:sp>
      <p:sp>
        <p:nvSpPr>
          <p:cNvPr id="237" name="SELECT column_name(s) FROM table_name WHERE column_name IN (value1, value2, ...)"/>
          <p:cNvSpPr txBox="1"/>
          <p:nvPr/>
        </p:nvSpPr>
        <p:spPr>
          <a:xfrm>
            <a:off x="2894667" y="8810529"/>
            <a:ext cx="16559020" cy="2410916"/>
          </a:xfrm>
          <a:prstGeom prst="rect">
            <a:avLst/>
          </a:prstGeom>
          <a:solidFill>
            <a:srgbClr val="F6F6F6"/>
          </a:solidFill>
          <a:ln w="25400">
            <a:solidFill>
              <a:srgbClr val="D3D3D3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1" algn="l">
              <a:defRPr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SELECT </a:t>
            </a:r>
            <a:r>
              <a:rPr dirty="0" err="1">
                <a:latin typeface="Lucida Console" panose="020B0609040504020204" pitchFamily="49" charset="0"/>
              </a:rPr>
              <a:t>column_name</a:t>
            </a:r>
            <a:r>
              <a:rPr dirty="0">
                <a:latin typeface="Lucida Console" panose="020B0609040504020204" pitchFamily="49" charset="0"/>
              </a:rPr>
              <a:t>(s)</a:t>
            </a:r>
            <a:endParaRPr lang="en-US" dirty="0">
              <a:latin typeface="Lucida Console" panose="020B0609040504020204" pitchFamily="49" charset="0"/>
            </a:endParaRPr>
          </a:p>
          <a:p>
            <a:pPr lvl="1" algn="l">
              <a:defRPr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latin typeface="Lucida Console" panose="020B0609040504020204" pitchFamily="49" charset="0"/>
              </a:rPr>
              <a:t>F</a:t>
            </a:r>
            <a:r>
              <a:rPr dirty="0">
                <a:latin typeface="Lucida Console" panose="020B0609040504020204" pitchFamily="49" charset="0"/>
              </a:rPr>
              <a:t>ROM </a:t>
            </a:r>
            <a:r>
              <a:rPr dirty="0" err="1">
                <a:latin typeface="Lucida Console" panose="020B0609040504020204" pitchFamily="49" charset="0"/>
              </a:rPr>
              <a:t>table_name</a:t>
            </a:r>
            <a:endParaRPr lang="en-US" dirty="0">
              <a:latin typeface="Lucida Console" panose="020B0609040504020204" pitchFamily="49" charset="0"/>
            </a:endParaRPr>
          </a:p>
          <a:p>
            <a:pPr lvl="1" algn="l">
              <a:defRPr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latin typeface="Lucida Console" panose="020B0609040504020204" pitchFamily="49" charset="0"/>
              </a:rPr>
              <a:t>W</a:t>
            </a:r>
            <a:r>
              <a:rPr dirty="0">
                <a:latin typeface="Lucida Console" panose="020B0609040504020204" pitchFamily="49" charset="0"/>
              </a:rPr>
              <a:t>HERE </a:t>
            </a:r>
            <a:r>
              <a:rPr dirty="0" err="1">
                <a:latin typeface="Lucida Console" panose="020B0609040504020204" pitchFamily="49" charset="0"/>
              </a:rPr>
              <a:t>column_name</a:t>
            </a:r>
            <a:r>
              <a:rPr dirty="0">
                <a:latin typeface="Lucida Console" panose="020B0609040504020204" pitchFamily="49" charset="0"/>
              </a:rPr>
              <a:t> IN (value1, value2, ...)</a:t>
            </a: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40" name="font-awesome_4-6-3_users_256_0_d3d3d3_none.png" descr="font-awesome_4-6-3_users_256_0_d3d3d3_non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712" y="254000"/>
            <a:ext cx="3251201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41" name="exercis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exercise</a:t>
            </a:r>
          </a:p>
        </p:txBody>
      </p:sp>
      <p:sp>
        <p:nvSpPr>
          <p:cNvPr id="242" name="Run apps/wprdc_sql.R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Run apps/wprdc_sql.R</a:t>
            </a:r>
          </a:p>
          <a:p>
            <a:pPr lvl="1"/>
            <a:r>
              <a:t>This time let’s target </a:t>
            </a:r>
            <a:r>
              <a:rPr u="sng">
                <a:hlinkClick r:id="rId5"/>
              </a:rPr>
              <a:t>311 requests</a:t>
            </a:r>
            <a:r>
              <a:t>: 76fda9d0-69be-4dd5-8108-0de7907fc5a4</a:t>
            </a:r>
          </a:p>
          <a:p>
            <a:pPr lvl="2"/>
            <a:r>
              <a:t>Use the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BETWEEN</a:t>
            </a:r>
            <a:r>
              <a:t> function as a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WHERE</a:t>
            </a:r>
            <a:r>
              <a:t> filter to get 311 requests from from the last week.</a:t>
            </a:r>
          </a:p>
          <a:p>
            <a:pPr lvl="3"/>
            <a:r>
              <a:t>Stretch goal: Use the IN Filter to only get requests of the Potholes, Weeds/Debris and Overgrowth call types.</a:t>
            </a:r>
          </a:p>
        </p:txBody>
      </p:sp>
      <p:pic>
        <p:nvPicPr>
          <p:cNvPr id="243" name="timer_5min.mov" descr="timer_5min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9685000" y="10477500"/>
            <a:ext cx="4445000" cy="1587500"/>
          </a:xfrm>
          <a:prstGeom prst="rect">
            <a:avLst/>
          </a:prstGeom>
          <a:ln w="25400">
            <a:solidFill>
              <a:srgbClr val="D3D3D3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3683" fill="hold"/>
                                        <p:tgtEl>
                                          <p:spTgt spid="24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43"/>
                </p:tgtEl>
              </p:cMediaNode>
            </p:video>
            <p:seq concurrent="1" prevAc="none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4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4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3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46" name="Solution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Solution</a:t>
            </a:r>
          </a:p>
        </p:txBody>
      </p:sp>
      <p:sp>
        <p:nvSpPr>
          <p:cNvPr id="247" name="SELECT * FROM  &quot;76fda9d0-69be-4dd5-8108-0de7907fc5a4&quot; WHERE &quot;CREATED_ON&quot; BETWEEN ('2019-09-30') AND ('2019-10-06')"/>
          <p:cNvSpPr txBox="1">
            <a:spLocks noGrp="1"/>
          </p:cNvSpPr>
          <p:nvPr>
            <p:ph type="body" idx="21"/>
          </p:nvPr>
        </p:nvSpPr>
        <p:spPr>
          <a:xfrm>
            <a:off x="3208645" y="3311304"/>
            <a:ext cx="17445237" cy="2421970"/>
          </a:xfrm>
          <a:prstGeom prst="rect">
            <a:avLst/>
          </a:prstGeom>
        </p:spPr>
        <p:txBody>
          <a:bodyPr/>
          <a:lstStyle>
            <a:lvl1pPr marL="0" indent="0" defTabSz="457200">
              <a:lnSpc>
                <a:spcPts val="6200"/>
              </a:lnSpc>
              <a:spcBef>
                <a:spcPts val="0"/>
              </a:spcBef>
              <a:buClrTx/>
              <a:buSzTx/>
              <a:buNone/>
              <a:defRPr sz="4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dirty="0">
                <a:latin typeface="Lucida Console" panose="020B0609040504020204" pitchFamily="49" charset="0"/>
              </a:rPr>
              <a:t>SELECT * FROM  "76fda9d0-69be-4dd5-8108-0de7907fc5a4" </a:t>
            </a:r>
            <a:endParaRPr lang="en-US" dirty="0">
              <a:latin typeface="Lucida Console" panose="020B0609040504020204" pitchFamily="49" charset="0"/>
            </a:endParaRPr>
          </a:p>
          <a:p>
            <a:r>
              <a:rPr dirty="0">
                <a:latin typeface="Lucida Console" panose="020B0609040504020204" pitchFamily="49" charset="0"/>
              </a:rPr>
              <a:t>WHERE "CREATED_ON" BETWEEN (</a:t>
            </a:r>
            <a:r>
              <a:rPr lang="en-US" dirty="0">
                <a:latin typeface="Lucida Console" panose="020B0609040504020204" pitchFamily="49" charset="0"/>
              </a:rPr>
              <a:t>‘</a:t>
            </a:r>
            <a:r>
              <a:rPr dirty="0">
                <a:latin typeface="Lucida Console" panose="020B0609040504020204" pitchFamily="49" charset="0"/>
              </a:rPr>
              <a:t>20</a:t>
            </a:r>
            <a:r>
              <a:rPr lang="en-US" dirty="0">
                <a:latin typeface="Lucida Console" panose="020B0609040504020204" pitchFamily="49" charset="0"/>
              </a:rPr>
              <a:t>22</a:t>
            </a:r>
            <a:r>
              <a:rPr dirty="0">
                <a:latin typeface="Lucida Console" panose="020B0609040504020204" pitchFamily="49" charset="0"/>
              </a:rPr>
              <a:t>-</a:t>
            </a:r>
            <a:r>
              <a:rPr lang="en-US" dirty="0">
                <a:latin typeface="Lucida Console" panose="020B0609040504020204" pitchFamily="49" charset="0"/>
              </a:rPr>
              <a:t>12</a:t>
            </a:r>
            <a:r>
              <a:rPr dirty="0">
                <a:latin typeface="Lucida Console" panose="020B0609040504020204" pitchFamily="49" charset="0"/>
              </a:rPr>
              <a:t>-</a:t>
            </a:r>
            <a:r>
              <a:rPr lang="en-US" dirty="0">
                <a:latin typeface="Lucida Console" panose="020B0609040504020204" pitchFamily="49" charset="0"/>
              </a:rPr>
              <a:t>01</a:t>
            </a:r>
            <a:r>
              <a:rPr dirty="0">
                <a:latin typeface="Lucida Console" panose="020B0609040504020204" pitchFamily="49" charset="0"/>
              </a:rPr>
              <a:t>') AND ('20</a:t>
            </a:r>
            <a:r>
              <a:rPr lang="en-US" dirty="0">
                <a:latin typeface="Lucida Console" panose="020B0609040504020204" pitchFamily="49" charset="0"/>
              </a:rPr>
              <a:t>2</a:t>
            </a:r>
            <a:r>
              <a:rPr dirty="0">
                <a:latin typeface="Lucida Console" panose="020B0609040504020204" pitchFamily="49" charset="0"/>
              </a:rPr>
              <a:t>1-</a:t>
            </a:r>
            <a:r>
              <a:rPr lang="en-US" dirty="0">
                <a:latin typeface="Lucida Console" panose="020B0609040504020204" pitchFamily="49" charset="0"/>
              </a:rPr>
              <a:t>12</a:t>
            </a:r>
            <a:r>
              <a:rPr dirty="0">
                <a:latin typeface="Lucida Console" panose="020B0609040504020204" pitchFamily="49" charset="0"/>
              </a:rPr>
              <a:t>-</a:t>
            </a:r>
            <a:r>
              <a:rPr lang="en-US" dirty="0">
                <a:latin typeface="Lucida Console" panose="020B0609040504020204" pitchFamily="49" charset="0"/>
              </a:rPr>
              <a:t>07</a:t>
            </a:r>
            <a:r>
              <a:rPr dirty="0">
                <a:latin typeface="Lucida Console" panose="020B0609040504020204" pitchFamily="49" charset="0"/>
              </a:rPr>
              <a:t>')</a:t>
            </a:r>
          </a:p>
        </p:txBody>
      </p:sp>
      <p:pic>
        <p:nvPicPr>
          <p:cNvPr id="24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49" name="SELECT * FROM  &quot;76fda9d0-69be-4dd5-8108-0de7907fc5a4&quot; WHERE &quot;CREATED_ON&quot; BETWEEN ('2019-09-30') AND ('2019-10-06') AND &quot;REQUEST_TYPE&quot; IN (‘Potholes', 'Weeds/Debris', 'Overgrowth')"/>
          <p:cNvSpPr txBox="1"/>
          <p:nvPr/>
        </p:nvSpPr>
        <p:spPr>
          <a:xfrm>
            <a:off x="3208645" y="7328095"/>
            <a:ext cx="17445237" cy="2421971"/>
          </a:xfrm>
          <a:prstGeom prst="rect">
            <a:avLst/>
          </a:prstGeom>
          <a:solidFill>
            <a:srgbClr val="D3D3D3">
              <a:alpha val="20000"/>
            </a:srgbClr>
          </a:solidFill>
          <a:ln w="25400">
            <a:solidFill>
              <a:srgbClr val="D3D3D3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 fontScale="92500"/>
          </a:bodyPr>
          <a:lstStyle>
            <a:lvl1pPr algn="l" defTabSz="429768">
              <a:lnSpc>
                <a:spcPts val="5800"/>
              </a:lnSpc>
              <a:defRPr sz="3759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dirty="0">
                <a:latin typeface="Lucida Console" panose="020B0609040504020204" pitchFamily="49" charset="0"/>
              </a:rPr>
              <a:t>SELECT * FROM  "76fda9d0-69be-4dd5-8108-0de7907fc5a4" </a:t>
            </a:r>
            <a:endParaRPr lang="en-US" dirty="0">
              <a:latin typeface="Lucida Console" panose="020B0609040504020204" pitchFamily="49" charset="0"/>
            </a:endParaRPr>
          </a:p>
          <a:p>
            <a:r>
              <a:rPr dirty="0">
                <a:latin typeface="Lucida Console" panose="020B0609040504020204" pitchFamily="49" charset="0"/>
              </a:rPr>
              <a:t>WHERE "CREATED_ON" BETWEEN (‘20</a:t>
            </a:r>
            <a:r>
              <a:rPr lang="en-US" dirty="0">
                <a:latin typeface="Lucida Console" panose="020B0609040504020204" pitchFamily="49" charset="0"/>
              </a:rPr>
              <a:t>22</a:t>
            </a:r>
            <a:r>
              <a:rPr dirty="0">
                <a:latin typeface="Lucida Console" panose="020B0609040504020204" pitchFamily="49" charset="0"/>
              </a:rPr>
              <a:t>-</a:t>
            </a:r>
            <a:r>
              <a:rPr lang="en-US" dirty="0">
                <a:latin typeface="Lucida Console" panose="020B0609040504020204" pitchFamily="49" charset="0"/>
              </a:rPr>
              <a:t>12</a:t>
            </a:r>
            <a:r>
              <a:rPr dirty="0">
                <a:latin typeface="Lucida Console" panose="020B0609040504020204" pitchFamily="49" charset="0"/>
              </a:rPr>
              <a:t>-</a:t>
            </a:r>
            <a:r>
              <a:rPr lang="en-US" dirty="0">
                <a:latin typeface="Lucida Console" panose="020B0609040504020204" pitchFamily="49" charset="0"/>
              </a:rPr>
              <a:t>01</a:t>
            </a:r>
            <a:r>
              <a:rPr dirty="0">
                <a:latin typeface="Lucida Console" panose="020B0609040504020204" pitchFamily="49" charset="0"/>
              </a:rPr>
              <a:t>') AND (‘20</a:t>
            </a:r>
            <a:r>
              <a:rPr lang="en-US" dirty="0">
                <a:latin typeface="Lucida Console" panose="020B0609040504020204" pitchFamily="49" charset="0"/>
              </a:rPr>
              <a:t>22</a:t>
            </a:r>
            <a:r>
              <a:rPr dirty="0">
                <a:latin typeface="Lucida Console" panose="020B0609040504020204" pitchFamily="49" charset="0"/>
              </a:rPr>
              <a:t>-</a:t>
            </a:r>
            <a:r>
              <a:rPr lang="en-US" dirty="0">
                <a:latin typeface="Lucida Console" panose="020B0609040504020204" pitchFamily="49" charset="0"/>
              </a:rPr>
              <a:t>12</a:t>
            </a:r>
            <a:r>
              <a:rPr dirty="0">
                <a:latin typeface="Lucida Console" panose="020B0609040504020204" pitchFamily="49" charset="0"/>
              </a:rPr>
              <a:t>-</a:t>
            </a:r>
            <a:r>
              <a:rPr lang="en-US" dirty="0">
                <a:latin typeface="Lucida Console" panose="020B0609040504020204" pitchFamily="49" charset="0"/>
              </a:rPr>
              <a:t>07</a:t>
            </a:r>
            <a:r>
              <a:rPr dirty="0">
                <a:latin typeface="Lucida Console" panose="020B0609040504020204" pitchFamily="49" charset="0"/>
              </a:rPr>
              <a:t>') </a:t>
            </a:r>
            <a:endParaRPr lang="en-US" dirty="0">
              <a:latin typeface="Lucida Console" panose="020B0609040504020204" pitchFamily="49" charset="0"/>
            </a:endParaRPr>
          </a:p>
          <a:p>
            <a:r>
              <a:rPr dirty="0">
                <a:latin typeface="Lucida Console" panose="020B0609040504020204" pitchFamily="49" charset="0"/>
              </a:rPr>
              <a:t>AND "REQUEST_TYPE" IN (‘Potholes', 'Weeds/Debris', 'Overgrowth')</a:t>
            </a: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ELECT Functions and GROUP BY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>
            <a:lvl1pPr marL="0" indent="0" defTabSz="792479">
              <a:spcBef>
                <a:spcPts val="6200"/>
              </a:spcBef>
              <a:buSzTx/>
              <a:buNone/>
              <a:defRPr sz="15359">
                <a:solidFill>
                  <a:srgbClr val="447FB5"/>
                </a:solidFill>
              </a:defRPr>
            </a:lvl1pPr>
          </a:lstStyle>
          <a:p>
            <a:r>
              <a:t>SELECT Functions and GROUP BY</a:t>
            </a: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QL Function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SQL Functions</a:t>
            </a:r>
          </a:p>
        </p:txBody>
      </p:sp>
      <p:sp>
        <p:nvSpPr>
          <p:cNvPr id="254" name="Sometimes you don’t just want the raw data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38830" indent="-538830">
              <a:buClr>
                <a:srgbClr val="447FB5"/>
              </a:buClr>
              <a:buSzPct val="82000"/>
              <a:buChar char="‣"/>
            </a:pPr>
            <a:r>
              <a:rPr dirty="0"/>
              <a:t>Sometimes you don’t just want the raw data</a:t>
            </a:r>
          </a:p>
          <a:p>
            <a:pPr marL="538830" indent="-538830">
              <a:buClr>
                <a:srgbClr val="447FB5"/>
              </a:buClr>
              <a:buSzPct val="82000"/>
              <a:buChar char="‣"/>
            </a:pPr>
            <a:r>
              <a:rPr dirty="0"/>
              <a:t>You want to aggregate the data in SQL before you load it into R</a:t>
            </a:r>
          </a:p>
          <a:p>
            <a:pPr marL="1346596" indent="-609996">
              <a:buClr>
                <a:srgbClr val="447FB5"/>
              </a:buClr>
              <a:buSzPct val="82000"/>
              <a:buChar char="‣"/>
            </a:pPr>
            <a:r>
              <a:rPr dirty="0"/>
              <a:t>Use another server to do the heavy lifting so you don’t have to!</a:t>
            </a: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DISTINCT</a:t>
            </a:r>
          </a:p>
        </p:txBody>
      </p:sp>
      <p:sp>
        <p:nvSpPr>
          <p:cNvPr id="257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latin typeface="Monaco"/>
                <a:ea typeface="Monaco"/>
                <a:cs typeface="Monaco"/>
                <a:sym typeface="Monaco"/>
              </a:defRPr>
            </a:pPr>
            <a:r>
              <a:t>DISTINCT()</a:t>
            </a:r>
          </a:p>
          <a:p>
            <a:pPr lvl="1">
              <a:spcBef>
                <a:spcPts val="1000"/>
              </a:spcBef>
              <a:defRPr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Every unique value of a column.</a:t>
            </a:r>
            <a:endParaRPr>
              <a:latin typeface="Franklin Gothic Book"/>
              <a:ea typeface="Franklin Gothic Book"/>
              <a:cs typeface="Franklin Gothic Book"/>
              <a:sym typeface="Franklin Gothic Book"/>
            </a:endParaRPr>
          </a:p>
          <a:p>
            <a:pPr lvl="1">
              <a:spcBef>
                <a:spcPts val="1000"/>
              </a:spcBef>
              <a:defRPr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Placing TWO columns inside will return unique instances of both columns:</a:t>
            </a:r>
          </a:p>
        </p:txBody>
      </p:sp>
      <p:sp>
        <p:nvSpPr>
          <p:cNvPr id="258" name="DISTINCT(“REQUEST_TYPE”, “DEPARTMENT”)"/>
          <p:cNvSpPr txBox="1"/>
          <p:nvPr/>
        </p:nvSpPr>
        <p:spPr>
          <a:xfrm>
            <a:off x="3910687" y="8994646"/>
            <a:ext cx="15013725" cy="872034"/>
          </a:xfrm>
          <a:prstGeom prst="rect">
            <a:avLst/>
          </a:prstGeom>
          <a:solidFill>
            <a:srgbClr val="F6F6F6"/>
          </a:solidFill>
          <a:ln w="25400">
            <a:solidFill>
              <a:srgbClr val="D3D3D3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1">
              <a:defRPr>
                <a:solidFill>
                  <a:srgbClr val="03030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DISTINCT(“REQUEST_TYPE”, “DEPARTMENT”)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Motivation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 numCol="2">
            <a:normAutofit fontScale="70000" lnSpcReduction="20000"/>
          </a:bodyPr>
          <a:lstStyle/>
          <a:p>
            <a:pPr marL="762000" indent="-762000">
              <a:lnSpc>
                <a:spcPct val="120000"/>
              </a:lnSpc>
              <a:spcBef>
                <a:spcPts val="0"/>
              </a:spcBef>
              <a:buClr>
                <a:srgbClr val="447FB5"/>
              </a:buClr>
              <a:defRPr sz="7000">
                <a:solidFill>
                  <a:srgbClr val="447FB5"/>
                </a:solidFill>
              </a:defRPr>
            </a:pPr>
            <a:r>
              <a:rPr lang="en-US" sz="5600" dirty="0"/>
              <a:t>SQL</a:t>
            </a:r>
          </a:p>
          <a:p>
            <a:pPr marL="1569766" lvl="1" indent="-762000">
              <a:lnSpc>
                <a:spcPct val="120000"/>
              </a:lnSpc>
              <a:spcBef>
                <a:spcPts val="0"/>
              </a:spcBef>
              <a:buClr>
                <a:srgbClr val="447FB5"/>
              </a:buClr>
              <a:defRPr sz="7000">
                <a:solidFill>
                  <a:srgbClr val="447FB5"/>
                </a:solidFill>
              </a:defRPr>
            </a:pPr>
            <a:r>
              <a:rPr sz="5600" dirty="0"/>
              <a:t>SQL Basics</a:t>
            </a:r>
          </a:p>
          <a:p>
            <a:pPr marL="2260600" lvl="2" indent="-762000">
              <a:lnSpc>
                <a:spcPct val="120000"/>
              </a:lnSpc>
              <a:spcBef>
                <a:spcPts val="0"/>
              </a:spcBef>
              <a:buClr>
                <a:srgbClr val="447FB5"/>
              </a:buClr>
              <a:defRPr sz="7000">
                <a:solidFill>
                  <a:srgbClr val="447FB5"/>
                </a:solidFill>
              </a:defRPr>
            </a:pPr>
            <a:r>
              <a:rPr sz="5600" dirty="0"/>
              <a:t>Constructing a query</a:t>
            </a:r>
          </a:p>
          <a:p>
            <a:pPr marL="2260600" lvl="2" indent="-762000">
              <a:lnSpc>
                <a:spcPct val="120000"/>
              </a:lnSpc>
              <a:spcBef>
                <a:spcPts val="0"/>
              </a:spcBef>
              <a:buClr>
                <a:srgbClr val="447FB5"/>
              </a:buClr>
              <a:defRPr sz="7000">
                <a:solidFill>
                  <a:srgbClr val="447FB5"/>
                </a:solidFill>
              </a:defRPr>
            </a:pPr>
            <a:r>
              <a:rPr sz="5600" dirty="0"/>
              <a:t>Functions</a:t>
            </a:r>
          </a:p>
          <a:p>
            <a:pPr marL="1569766" lvl="1" indent="-762000">
              <a:lnSpc>
                <a:spcPct val="120000"/>
              </a:lnSpc>
              <a:spcBef>
                <a:spcPts val="0"/>
              </a:spcBef>
              <a:buClr>
                <a:srgbClr val="447FB5"/>
              </a:buClr>
              <a:defRPr sz="7000">
                <a:solidFill>
                  <a:srgbClr val="447FB5"/>
                </a:solidFill>
              </a:defRPr>
            </a:pPr>
            <a:r>
              <a:rPr sz="5600" dirty="0"/>
              <a:t>Where should I write SQL queries?</a:t>
            </a:r>
          </a:p>
          <a:p>
            <a:pPr marL="1569766" lvl="1" indent="-762000">
              <a:lnSpc>
                <a:spcPct val="120000"/>
              </a:lnSpc>
              <a:spcBef>
                <a:spcPts val="0"/>
              </a:spcBef>
              <a:buClr>
                <a:srgbClr val="447FB5"/>
              </a:buClr>
              <a:defRPr sz="7000">
                <a:solidFill>
                  <a:srgbClr val="447FB5"/>
                </a:solidFill>
              </a:defRPr>
            </a:pPr>
            <a:r>
              <a:rPr sz="5600" dirty="0"/>
              <a:t>Building Connectio</a:t>
            </a:r>
            <a:r>
              <a:rPr lang="en-US" sz="5600" dirty="0"/>
              <a:t>ns</a:t>
            </a:r>
          </a:p>
          <a:p>
            <a:pPr marL="609600" indent="-609600" defTabSz="660400">
              <a:lnSpc>
                <a:spcPct val="120000"/>
              </a:lnSpc>
              <a:spcBef>
                <a:spcPts val="2400"/>
              </a:spcBef>
              <a:buClr>
                <a:srgbClr val="447FB5"/>
              </a:buClr>
              <a:defRPr sz="5600">
                <a:solidFill>
                  <a:srgbClr val="447FB5"/>
                </a:solidFill>
              </a:defRPr>
            </a:pPr>
            <a:endParaRPr lang="en-US" sz="5600" dirty="0"/>
          </a:p>
          <a:p>
            <a:pPr marL="609600" indent="-609600" defTabSz="660400">
              <a:lnSpc>
                <a:spcPct val="120000"/>
              </a:lnSpc>
              <a:spcBef>
                <a:spcPts val="2400"/>
              </a:spcBef>
              <a:buClr>
                <a:srgbClr val="447FB5"/>
              </a:buClr>
              <a:defRPr sz="5600">
                <a:solidFill>
                  <a:srgbClr val="447FB5"/>
                </a:solidFill>
              </a:defRPr>
            </a:pPr>
            <a:endParaRPr lang="en-US" sz="5600" dirty="0"/>
          </a:p>
          <a:p>
            <a:pPr marL="609600" indent="-609600" defTabSz="660400">
              <a:lnSpc>
                <a:spcPct val="120000"/>
              </a:lnSpc>
              <a:spcBef>
                <a:spcPts val="2400"/>
              </a:spcBef>
              <a:buClr>
                <a:srgbClr val="447FB5"/>
              </a:buClr>
              <a:defRPr sz="5600">
                <a:solidFill>
                  <a:srgbClr val="447FB5"/>
                </a:solidFill>
              </a:defRPr>
            </a:pPr>
            <a:endParaRPr lang="en-US" sz="5600" dirty="0"/>
          </a:p>
          <a:p>
            <a:pPr marL="609600" indent="-609600" defTabSz="660400">
              <a:lnSpc>
                <a:spcPct val="120000"/>
              </a:lnSpc>
              <a:spcBef>
                <a:spcPts val="2400"/>
              </a:spcBef>
              <a:buClr>
                <a:srgbClr val="447FB5"/>
              </a:buClr>
              <a:defRPr sz="5600">
                <a:solidFill>
                  <a:srgbClr val="447FB5"/>
                </a:solidFill>
              </a:defRPr>
            </a:pPr>
            <a:endParaRPr lang="en-US" sz="5600" dirty="0"/>
          </a:p>
          <a:p>
            <a:pPr marL="609600" indent="-609600" defTabSz="660400">
              <a:lnSpc>
                <a:spcPct val="120000"/>
              </a:lnSpc>
              <a:spcBef>
                <a:spcPts val="2400"/>
              </a:spcBef>
              <a:buClr>
                <a:srgbClr val="447FB5"/>
              </a:buClr>
              <a:defRPr sz="5600">
                <a:solidFill>
                  <a:srgbClr val="447FB5"/>
                </a:solidFill>
              </a:defRPr>
            </a:pPr>
            <a:endParaRPr lang="en-US" sz="5600" dirty="0"/>
          </a:p>
          <a:p>
            <a:pPr marL="609600" indent="-609600" defTabSz="660400">
              <a:lnSpc>
                <a:spcPct val="120000"/>
              </a:lnSpc>
              <a:spcBef>
                <a:spcPts val="2400"/>
              </a:spcBef>
              <a:buClr>
                <a:srgbClr val="447FB5"/>
              </a:buClr>
              <a:defRPr sz="5600">
                <a:solidFill>
                  <a:srgbClr val="447FB5"/>
                </a:solidFill>
              </a:defRPr>
            </a:pPr>
            <a:r>
              <a:rPr lang="en-US" sz="5600" dirty="0"/>
              <a:t>API’s</a:t>
            </a:r>
          </a:p>
          <a:p>
            <a:pPr marL="1417366" lvl="1" indent="-609600" defTabSz="660400">
              <a:lnSpc>
                <a:spcPct val="120000"/>
              </a:lnSpc>
              <a:spcBef>
                <a:spcPts val="2400"/>
              </a:spcBef>
              <a:buClr>
                <a:srgbClr val="447FB5"/>
              </a:buClr>
              <a:defRPr sz="5600">
                <a:solidFill>
                  <a:srgbClr val="447FB5"/>
                </a:solidFill>
              </a:defRPr>
            </a:pPr>
            <a:r>
              <a:rPr lang="en-US" sz="5600" dirty="0"/>
              <a:t>What are API’s and what do they do?</a:t>
            </a:r>
          </a:p>
          <a:p>
            <a:pPr marL="1417366" lvl="1" indent="-609600" defTabSz="660400">
              <a:lnSpc>
                <a:spcPct val="120000"/>
              </a:lnSpc>
              <a:spcBef>
                <a:spcPts val="2400"/>
              </a:spcBef>
              <a:buClr>
                <a:srgbClr val="447FB5"/>
              </a:buClr>
              <a:defRPr sz="5600">
                <a:solidFill>
                  <a:srgbClr val="447FB5"/>
                </a:solidFill>
              </a:defRPr>
            </a:pPr>
            <a:r>
              <a:rPr lang="en-US" sz="5600" dirty="0"/>
              <a:t>Making an API Call</a:t>
            </a:r>
          </a:p>
          <a:p>
            <a:pPr marL="2153966" lvl="2" indent="-609600" defTabSz="660400">
              <a:lnSpc>
                <a:spcPct val="120000"/>
              </a:lnSpc>
              <a:spcBef>
                <a:spcPts val="2400"/>
              </a:spcBef>
              <a:buClr>
                <a:srgbClr val="447FB5"/>
              </a:buClr>
              <a:defRPr sz="5600">
                <a:solidFill>
                  <a:srgbClr val="447FB5"/>
                </a:solidFill>
              </a:defRPr>
            </a:pPr>
            <a:r>
              <a:rPr lang="en-US" sz="5600" dirty="0"/>
              <a:t>Build your URL</a:t>
            </a:r>
          </a:p>
          <a:p>
            <a:pPr marL="2153966" lvl="2" indent="-609600" defTabSz="660400">
              <a:lnSpc>
                <a:spcPct val="120000"/>
              </a:lnSpc>
              <a:spcBef>
                <a:spcPts val="2400"/>
              </a:spcBef>
              <a:buClr>
                <a:srgbClr val="447FB5"/>
              </a:buClr>
              <a:defRPr sz="5600">
                <a:solidFill>
                  <a:srgbClr val="447FB5"/>
                </a:solidFill>
              </a:defRPr>
            </a:pPr>
            <a:r>
              <a:rPr lang="en-US" sz="5600" dirty="0"/>
              <a:t>Encode the URL</a:t>
            </a:r>
          </a:p>
          <a:p>
            <a:pPr marL="2153966" lvl="2" indent="-609600" defTabSz="660400">
              <a:lnSpc>
                <a:spcPct val="120000"/>
              </a:lnSpc>
              <a:spcBef>
                <a:spcPts val="2400"/>
              </a:spcBef>
              <a:buClr>
                <a:srgbClr val="447FB5"/>
              </a:buClr>
              <a:defRPr sz="5600">
                <a:solidFill>
                  <a:srgbClr val="447FB5"/>
                </a:solidFill>
              </a:defRPr>
            </a:pPr>
            <a:r>
              <a:rPr lang="en-US" sz="5600" dirty="0"/>
              <a:t>Process the content</a:t>
            </a:r>
          </a:p>
          <a:p>
            <a:pPr marL="2153966" lvl="2" indent="-609600" defTabSz="660400">
              <a:lnSpc>
                <a:spcPct val="120000"/>
              </a:lnSpc>
              <a:spcBef>
                <a:spcPts val="2400"/>
              </a:spcBef>
              <a:buClr>
                <a:srgbClr val="447FB5"/>
              </a:buClr>
              <a:defRPr sz="5600">
                <a:solidFill>
                  <a:srgbClr val="447FB5"/>
                </a:solidFill>
              </a:defRPr>
            </a:pPr>
            <a:r>
              <a:rPr lang="en-US" sz="5600" dirty="0"/>
              <a:t>Spatial Data with Esri</a:t>
            </a:r>
          </a:p>
          <a:p>
            <a:pPr marL="1417366" lvl="1" indent="-609600" defTabSz="660400">
              <a:lnSpc>
                <a:spcPct val="120000"/>
              </a:lnSpc>
              <a:spcBef>
                <a:spcPts val="2400"/>
              </a:spcBef>
              <a:buClr>
                <a:srgbClr val="447FB5"/>
              </a:buClr>
              <a:defRPr sz="5600">
                <a:solidFill>
                  <a:srgbClr val="447FB5"/>
                </a:solidFill>
              </a:defRPr>
            </a:pPr>
            <a:r>
              <a:rPr lang="en-US" sz="5600" dirty="0"/>
              <a:t>Geocode Example</a:t>
            </a:r>
          </a:p>
          <a:p>
            <a:pPr marL="1417366" lvl="1" indent="-609600" defTabSz="660400">
              <a:lnSpc>
                <a:spcPct val="120000"/>
              </a:lnSpc>
              <a:spcBef>
                <a:spcPts val="2400"/>
              </a:spcBef>
              <a:buClr>
                <a:srgbClr val="447FB5"/>
              </a:buClr>
              <a:defRPr sz="5600">
                <a:solidFill>
                  <a:srgbClr val="447FB5"/>
                </a:solidFill>
              </a:defRPr>
            </a:pPr>
            <a:r>
              <a:rPr lang="en-US" sz="5600" dirty="0"/>
              <a:t>Shiny Example</a:t>
            </a:r>
          </a:p>
          <a:p>
            <a:pPr marL="762000" indent="-762000">
              <a:spcBef>
                <a:spcPts val="0"/>
              </a:spcBef>
              <a:buClr>
                <a:srgbClr val="447FB5"/>
              </a:buClr>
              <a:defRPr sz="7000">
                <a:solidFill>
                  <a:srgbClr val="447FB5"/>
                </a:solidFill>
              </a:defRPr>
            </a:pPr>
            <a:endParaRPr dirty="0"/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rPr dirty="0"/>
              <a:t>M</a:t>
            </a:r>
            <a:r>
              <a:rPr lang="en-US" dirty="0"/>
              <a:t>IN &amp; Max</a:t>
            </a:r>
            <a:r>
              <a:rPr dirty="0"/>
              <a:t> functions</a:t>
            </a:r>
          </a:p>
        </p:txBody>
      </p:sp>
      <p:sp>
        <p:nvSpPr>
          <p:cNvPr id="261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MIN()</a:t>
            </a:r>
          </a:p>
          <a:p>
            <a:pPr lvl="1">
              <a:spcBef>
                <a:spcPts val="1000"/>
              </a:spcBef>
              <a:defRPr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dirty="0"/>
              <a:t>Returns minimum value in a column(s)</a:t>
            </a:r>
          </a:p>
          <a:p>
            <a:pPr>
              <a:spcBef>
                <a:spcPts val="1000"/>
              </a:spcBef>
              <a:defRPr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MAX()</a:t>
            </a:r>
            <a:endParaRPr sz="4000" dirty="0">
              <a:solidFill>
                <a:srgbClr val="191B0E"/>
              </a:solidFill>
            </a:endParaRPr>
          </a:p>
          <a:p>
            <a:pPr lvl="1">
              <a:spcBef>
                <a:spcPts val="1000"/>
              </a:spcBef>
              <a:defRPr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dirty="0"/>
              <a:t>Return max</a:t>
            </a:r>
            <a:r>
              <a:rPr lang="en-US" dirty="0"/>
              <a:t>imum</a:t>
            </a:r>
            <a:r>
              <a:rPr dirty="0"/>
              <a:t> value in a column(s)</a:t>
            </a:r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Count, Average, Sum</a:t>
            </a:r>
          </a:p>
        </p:txBody>
      </p:sp>
      <p:sp>
        <p:nvSpPr>
          <p:cNvPr id="264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33097" indent="-433097" defTabSz="586104">
              <a:spcBef>
                <a:spcPts val="4600"/>
              </a:spcBef>
              <a:defRPr sz="4969"/>
            </a:pPr>
            <a:r>
              <a:rPr>
                <a:latin typeface="Monaco"/>
                <a:ea typeface="Monaco"/>
                <a:cs typeface="Monaco"/>
                <a:sym typeface="Monaco"/>
              </a:rPr>
              <a:t>COUNT()</a:t>
            </a:r>
            <a:r>
              <a:t> - returns the number of rows that your query returns</a:t>
            </a:r>
          </a:p>
          <a:p>
            <a:pPr marL="956083" lvl="1" indent="-433097" defTabSz="586104">
              <a:spcBef>
                <a:spcPts val="700"/>
              </a:spcBef>
              <a:defRPr sz="4969">
                <a:latin typeface="Monaco"/>
                <a:ea typeface="Monaco"/>
                <a:cs typeface="Monaco"/>
                <a:sym typeface="Monaco"/>
              </a:defRPr>
            </a:pPr>
            <a:r>
              <a:t>SELECT COUNT(</a:t>
            </a:r>
            <a:r>
              <a:rPr i="1">
                <a:latin typeface="Franklin Gothic Book"/>
                <a:ea typeface="Franklin Gothic Book"/>
                <a:cs typeface="Franklin Gothic Book"/>
                <a:sym typeface="Franklin Gothic Book"/>
              </a:rPr>
              <a:t>column_name)</a:t>
            </a:r>
            <a:br>
              <a:rPr i="1">
                <a:latin typeface="Franklin Gothic Book"/>
                <a:ea typeface="Franklin Gothic Book"/>
                <a:cs typeface="Franklin Gothic Book"/>
                <a:sym typeface="Franklin Gothic Book"/>
              </a:rPr>
            </a:br>
            <a:r>
              <a:t>FROM </a:t>
            </a:r>
            <a:r>
              <a:rPr i="1">
                <a:latin typeface="Franklin Gothic Book"/>
                <a:ea typeface="Franklin Gothic Book"/>
                <a:cs typeface="Franklin Gothic Book"/>
                <a:sym typeface="Franklin Gothic Book"/>
              </a:rPr>
              <a:t>table_name</a:t>
            </a:r>
          </a:p>
          <a:p>
            <a:pPr marL="433097" indent="-433097" defTabSz="586104">
              <a:spcBef>
                <a:spcPts val="4600"/>
              </a:spcBef>
              <a:defRPr sz="4969"/>
            </a:pPr>
            <a:r>
              <a:rPr>
                <a:latin typeface="Monaco"/>
                <a:ea typeface="Monaco"/>
                <a:cs typeface="Monaco"/>
                <a:sym typeface="Monaco"/>
              </a:rPr>
              <a:t>AVG()</a:t>
            </a:r>
            <a:r>
              <a:t> - returns the average value of a numeric column.</a:t>
            </a:r>
          </a:p>
          <a:p>
            <a:pPr marL="956083" lvl="1" indent="-433097" defTabSz="586104">
              <a:spcBef>
                <a:spcPts val="700"/>
              </a:spcBef>
              <a:defRPr sz="4969">
                <a:latin typeface="Monaco"/>
                <a:ea typeface="Monaco"/>
                <a:cs typeface="Monaco"/>
                <a:sym typeface="Monaco"/>
              </a:defRPr>
            </a:pPr>
            <a:r>
              <a:t>SELECT AVG(</a:t>
            </a:r>
            <a:r>
              <a:rPr i="1">
                <a:latin typeface="Franklin Gothic Book"/>
                <a:ea typeface="Franklin Gothic Book"/>
                <a:cs typeface="Franklin Gothic Book"/>
                <a:sym typeface="Franklin Gothic Book"/>
              </a:rPr>
              <a:t>column_name</a:t>
            </a:r>
            <a:r>
              <a:t>)</a:t>
            </a:r>
            <a:br/>
            <a:r>
              <a:t>FROM </a:t>
            </a:r>
            <a:r>
              <a:rPr i="1">
                <a:latin typeface="Franklin Gothic Book"/>
                <a:ea typeface="Franklin Gothic Book"/>
                <a:cs typeface="Franklin Gothic Book"/>
                <a:sym typeface="Franklin Gothic Book"/>
              </a:rPr>
              <a:t>table_name</a:t>
            </a:r>
          </a:p>
          <a:p>
            <a:pPr marL="433097" indent="-433097" defTabSz="586104">
              <a:spcBef>
                <a:spcPts val="4600"/>
              </a:spcBef>
              <a:defRPr sz="4969"/>
            </a:pPr>
            <a:r>
              <a:rPr>
                <a:latin typeface="Monaco"/>
                <a:ea typeface="Monaco"/>
                <a:cs typeface="Monaco"/>
                <a:sym typeface="Monaco"/>
              </a:rPr>
              <a:t>SUM()</a:t>
            </a:r>
            <a:r>
              <a:t> - function returns the total sum - numeric columns only</a:t>
            </a:r>
          </a:p>
          <a:p>
            <a:pPr marL="956083" lvl="1" indent="-433097" defTabSz="586104">
              <a:spcBef>
                <a:spcPts val="700"/>
              </a:spcBef>
              <a:defRPr sz="4969">
                <a:latin typeface="Monaco"/>
                <a:ea typeface="Monaco"/>
                <a:cs typeface="Monaco"/>
                <a:sym typeface="Monaco"/>
              </a:defRPr>
            </a:pPr>
            <a:r>
              <a:t>SELECT SUM(column_name)</a:t>
            </a:r>
            <a:br/>
            <a:r>
              <a:t>FROM table_name</a:t>
            </a:r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Group by</a:t>
            </a:r>
          </a:p>
        </p:txBody>
      </p:sp>
      <p:sp>
        <p:nvSpPr>
          <p:cNvPr id="267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This is helpful for when you are doing any of the summary functions mentioned in the previous slides. (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COUNT, SUM, MAX</a:t>
            </a:r>
            <a:r>
              <a:t> etc)</a:t>
            </a:r>
          </a:p>
          <a:p>
            <a:r>
              <a:t>Any column that isn’t handled with a function should be included in your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GROUP BY</a:t>
            </a:r>
          </a:p>
        </p:txBody>
      </p:sp>
      <p:sp>
        <p:nvSpPr>
          <p:cNvPr id="268" name="Content Placeholder 3"/>
          <p:cNvSpPr txBox="1"/>
          <p:nvPr/>
        </p:nvSpPr>
        <p:spPr>
          <a:xfrm>
            <a:off x="5674441" y="9185095"/>
            <a:ext cx="12549117" cy="2683037"/>
          </a:xfrm>
          <a:prstGeom prst="rect">
            <a:avLst/>
          </a:prstGeom>
          <a:solidFill>
            <a:srgbClr val="F6F6F6"/>
          </a:solidFill>
          <a:ln w="25400">
            <a:solidFill>
              <a:srgbClr val="D3D3D3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tIns="91439" bIns="91439">
            <a:normAutofit/>
          </a:bodyPr>
          <a:lstStyle/>
          <a:p>
            <a:pPr algn="l" defTabSz="610870">
              <a:defRPr sz="3700">
                <a:solidFill>
                  <a:srgbClr val="020202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SELECT </a:t>
            </a:r>
            <a:r>
              <a:rPr i="1" dirty="0" err="1">
                <a:latin typeface="Lucida Console" panose="020B0609040504020204" pitchFamily="49" charset="0"/>
                <a:ea typeface="Franklin Gothic Book"/>
                <a:cs typeface="Franklin Gothic Book"/>
                <a:sym typeface="Franklin Gothic Book"/>
              </a:rPr>
              <a:t>column_name</a:t>
            </a:r>
            <a:r>
              <a:rPr i="1" dirty="0">
                <a:latin typeface="Lucida Console" panose="020B0609040504020204" pitchFamily="49" charset="0"/>
                <a:ea typeface="Franklin Gothic Book"/>
                <a:cs typeface="Franklin Gothic Book"/>
                <a:sym typeface="Franklin Gothic Book"/>
              </a:rPr>
              <a:t>(s), max(</a:t>
            </a:r>
            <a:r>
              <a:rPr i="1" dirty="0" err="1">
                <a:latin typeface="Lucida Console" panose="020B0609040504020204" pitchFamily="49" charset="0"/>
                <a:ea typeface="Franklin Gothic Book"/>
                <a:cs typeface="Franklin Gothic Book"/>
                <a:sym typeface="Franklin Gothic Book"/>
              </a:rPr>
              <a:t>column_name</a:t>
            </a:r>
            <a:r>
              <a:rPr i="1" dirty="0">
                <a:latin typeface="Lucida Console" panose="020B0609040504020204" pitchFamily="49" charset="0"/>
                <a:ea typeface="Franklin Gothic Book"/>
                <a:cs typeface="Franklin Gothic Book"/>
                <a:sym typeface="Franklin Gothic Book"/>
              </a:rPr>
              <a:t>)</a:t>
            </a:r>
            <a:br>
              <a:rPr i="1" dirty="0">
                <a:latin typeface="Lucida Console" panose="020B0609040504020204" pitchFamily="49" charset="0"/>
                <a:ea typeface="Franklin Gothic Book"/>
                <a:cs typeface="Franklin Gothic Book"/>
                <a:sym typeface="Franklin Gothic Book"/>
              </a:rPr>
            </a:br>
            <a:r>
              <a:rPr dirty="0">
                <a:latin typeface="Lucida Console" panose="020B0609040504020204" pitchFamily="49" charset="0"/>
              </a:rPr>
              <a:t>FROM </a:t>
            </a:r>
            <a:r>
              <a:rPr i="1" dirty="0" err="1">
                <a:latin typeface="Lucida Console" panose="020B0609040504020204" pitchFamily="49" charset="0"/>
                <a:ea typeface="Franklin Gothic Book"/>
                <a:cs typeface="Franklin Gothic Book"/>
                <a:sym typeface="Franklin Gothic Book"/>
              </a:rPr>
              <a:t>table_name</a:t>
            </a:r>
            <a:br>
              <a:rPr i="1" dirty="0">
                <a:latin typeface="Lucida Console" panose="020B0609040504020204" pitchFamily="49" charset="0"/>
                <a:ea typeface="Franklin Gothic Book"/>
                <a:cs typeface="Franklin Gothic Book"/>
                <a:sym typeface="Franklin Gothic Book"/>
              </a:rPr>
            </a:br>
            <a:r>
              <a:rPr dirty="0">
                <a:latin typeface="Lucida Console" panose="020B0609040504020204" pitchFamily="49" charset="0"/>
              </a:rPr>
              <a:t>WHERE </a:t>
            </a:r>
            <a:r>
              <a:rPr i="1" dirty="0">
                <a:latin typeface="Lucida Console" panose="020B0609040504020204" pitchFamily="49" charset="0"/>
                <a:ea typeface="Franklin Gothic Book"/>
                <a:cs typeface="Franklin Gothic Book"/>
                <a:sym typeface="Franklin Gothic Book"/>
              </a:rPr>
              <a:t>condition</a:t>
            </a:r>
            <a:br>
              <a:rPr i="1" dirty="0">
                <a:latin typeface="Lucida Console" panose="020B0609040504020204" pitchFamily="49" charset="0"/>
                <a:ea typeface="Franklin Gothic Book"/>
                <a:cs typeface="Franklin Gothic Book"/>
                <a:sym typeface="Franklin Gothic Book"/>
              </a:rPr>
            </a:br>
            <a:r>
              <a:rPr dirty="0">
                <a:latin typeface="Lucida Console" panose="020B0609040504020204" pitchFamily="49" charset="0"/>
              </a:rPr>
              <a:t>GROUP BY </a:t>
            </a:r>
            <a:r>
              <a:rPr i="1" dirty="0" err="1">
                <a:latin typeface="Lucida Console" panose="020B0609040504020204" pitchFamily="49" charset="0"/>
                <a:ea typeface="Franklin Gothic Book"/>
                <a:cs typeface="Franklin Gothic Book"/>
                <a:sym typeface="Franklin Gothic Book"/>
              </a:rPr>
              <a:t>column_name</a:t>
            </a:r>
            <a:r>
              <a:rPr i="1" dirty="0">
                <a:latin typeface="Lucida Console" panose="020B0609040504020204" pitchFamily="49" charset="0"/>
                <a:ea typeface="Franklin Gothic Book"/>
                <a:cs typeface="Franklin Gothic Book"/>
                <a:sym typeface="Franklin Gothic Book"/>
              </a:rPr>
              <a:t>(s)</a:t>
            </a:r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71" name="font-awesome_4-6-3_users_256_0_d3d3d3_none.png" descr="font-awesome_4-6-3_users_256_0_d3d3d3_non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712" y="254000"/>
            <a:ext cx="3251201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72" name="exercis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exercise</a:t>
            </a:r>
          </a:p>
        </p:txBody>
      </p:sp>
      <p:sp>
        <p:nvSpPr>
          <p:cNvPr id="273" name="Run apps/wprdc_sql.R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Run apps/wprdc_sql.R</a:t>
            </a:r>
          </a:p>
          <a:p>
            <a:pPr lvl="1"/>
            <a:r>
              <a:t>Build a query that counts the number crimes by neighborhood from the </a:t>
            </a:r>
            <a:r>
              <a:rPr u="sng">
                <a:hlinkClick r:id="rId5"/>
              </a:rPr>
              <a:t>City of Pittsburgh Police Blotter</a:t>
            </a:r>
          </a:p>
        </p:txBody>
      </p:sp>
      <p:pic>
        <p:nvPicPr>
          <p:cNvPr id="274" name="timer_5min.mov" descr="timer_5min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9685000" y="10477500"/>
            <a:ext cx="4445000" cy="1587500"/>
          </a:xfrm>
          <a:prstGeom prst="rect">
            <a:avLst/>
          </a:prstGeom>
          <a:ln w="25400">
            <a:solidFill>
              <a:srgbClr val="D3D3D3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3683" fill="hold"/>
                                        <p:tgtEl>
                                          <p:spTgt spid="27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74"/>
                </p:tgtEl>
              </p:cMediaNode>
            </p:video>
            <p:seq concurrent="1" prevAc="none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7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7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74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77" name="Solution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Solution</a:t>
            </a:r>
          </a:p>
        </p:txBody>
      </p:sp>
      <p:sp>
        <p:nvSpPr>
          <p:cNvPr id="278" name="SELECT…"/>
          <p:cNvSpPr txBox="1">
            <a:spLocks noGrp="1"/>
          </p:cNvSpPr>
          <p:nvPr>
            <p:ph type="body" idx="21"/>
          </p:nvPr>
        </p:nvSpPr>
        <p:spPr>
          <a:xfrm>
            <a:off x="3203095" y="4917840"/>
            <a:ext cx="18970334" cy="4801661"/>
          </a:xfrm>
          <a:prstGeom prst="rect">
            <a:avLst/>
          </a:prstGeom>
        </p:spPr>
        <p:txBody>
          <a:bodyPr anchor="ctr"/>
          <a:lstStyle/>
          <a:p>
            <a:pPr marL="0" indent="0" defTabSz="676909">
              <a:spcBef>
                <a:spcPts val="2400"/>
              </a:spcBef>
              <a:buClrTx/>
              <a:buSzTx/>
              <a:buNone/>
              <a:defRPr sz="41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SELECT </a:t>
            </a:r>
          </a:p>
          <a:p>
            <a:pPr marL="0" indent="0" defTabSz="676909">
              <a:spcBef>
                <a:spcPts val="2400"/>
              </a:spcBef>
              <a:buClrTx/>
              <a:buSzTx/>
              <a:buNone/>
              <a:defRPr sz="41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"INCIDENTNEIGHBORHOOD",</a:t>
            </a:r>
          </a:p>
          <a:p>
            <a:pPr marL="0" indent="0" defTabSz="676909">
              <a:spcBef>
                <a:spcPts val="2400"/>
              </a:spcBef>
              <a:buClrTx/>
              <a:buSzTx/>
              <a:buNone/>
              <a:defRPr sz="41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COUNT("CCR")</a:t>
            </a:r>
          </a:p>
          <a:p>
            <a:pPr marL="0" indent="0" defTabSz="676909">
              <a:spcBef>
                <a:spcPts val="2400"/>
              </a:spcBef>
              <a:buClrTx/>
              <a:buSzTx/>
              <a:buNone/>
              <a:defRPr sz="41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FROM "1797ead8-8262-41cc-9099-cbc8a161924b"</a:t>
            </a:r>
          </a:p>
          <a:p>
            <a:pPr marL="0" indent="0" defTabSz="676909">
              <a:spcBef>
                <a:spcPts val="2400"/>
              </a:spcBef>
              <a:buClrTx/>
              <a:buSzTx/>
              <a:buNone/>
              <a:defRPr sz="41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GROUP BY "INCIDENTNEIGHBORHOOD"</a:t>
            </a:r>
          </a:p>
        </p:txBody>
      </p:sp>
      <p:pic>
        <p:nvPicPr>
          <p:cNvPr id="279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Where should I…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algn="r" defTabSz="569594">
              <a:spcBef>
                <a:spcPts val="4400"/>
              </a:spcBef>
              <a:buSzTx/>
              <a:buNone/>
              <a:defRPr sz="14489">
                <a:solidFill>
                  <a:srgbClr val="FFFFFF"/>
                </a:solidFill>
              </a:defRPr>
            </a:pPr>
            <a:r>
              <a:t>Where should I…</a:t>
            </a:r>
          </a:p>
          <a:p>
            <a:pPr marL="0" indent="0" algn="r" defTabSz="569594">
              <a:spcBef>
                <a:spcPts val="4400"/>
              </a:spcBef>
              <a:buSzTx/>
              <a:buNone/>
              <a:defRPr sz="14489">
                <a:solidFill>
                  <a:srgbClr val="DBDBDB"/>
                </a:solidFill>
              </a:defRPr>
            </a:pPr>
            <a:r>
              <a:t>write my DB queries</a:t>
            </a:r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QL IDE’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SQL IDE’s</a:t>
            </a:r>
          </a:p>
        </p:txBody>
      </p:sp>
      <p:sp>
        <p:nvSpPr>
          <p:cNvPr id="284" name="There are a bunch of SQL IDE’s each database provider has their own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91697" indent="-591697" defTabSz="800735">
              <a:spcBef>
                <a:spcPts val="6300"/>
              </a:spcBef>
              <a:defRPr sz="6790"/>
            </a:pPr>
            <a:r>
              <a:t>There are a bunch of SQL IDE’s each database provider has their own</a:t>
            </a:r>
          </a:p>
          <a:p>
            <a:pPr marL="591697" indent="-591697" defTabSz="800735">
              <a:spcBef>
                <a:spcPts val="6300"/>
              </a:spcBef>
              <a:defRPr sz="6790"/>
            </a:pPr>
            <a:r>
              <a:t>If you’re in a workplace like mine with no standard then I suggest something like </a:t>
            </a:r>
            <a:r>
              <a:rPr u="sng">
                <a:hlinkClick r:id="rId2"/>
              </a:rPr>
              <a:t>DBeaver</a:t>
            </a:r>
            <a:r>
              <a:t> because it connects to pretty much everything</a:t>
            </a:r>
          </a:p>
          <a:p>
            <a:pPr marL="591697" indent="-591697" defTabSz="800735">
              <a:spcBef>
                <a:spcPts val="6300"/>
              </a:spcBef>
              <a:defRPr sz="6790"/>
            </a:pPr>
            <a:r>
              <a:t>If not, then use whatever comes standard with the platform</a:t>
            </a:r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DB connections in R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algn="r" defTabSz="561340">
              <a:spcBef>
                <a:spcPts val="4400"/>
              </a:spcBef>
              <a:buSzTx/>
              <a:buNone/>
              <a:defRPr sz="14280">
                <a:solidFill>
                  <a:srgbClr val="FFFFFF"/>
                </a:solidFill>
              </a:defRPr>
            </a:pPr>
            <a:r>
              <a:t>DB connections in R</a:t>
            </a:r>
          </a:p>
          <a:p>
            <a:pPr marL="0" indent="0" algn="r" defTabSz="561340">
              <a:spcBef>
                <a:spcPts val="4400"/>
              </a:spcBef>
              <a:buSzTx/>
              <a:buNone/>
              <a:defRPr sz="14280">
                <a:solidFill>
                  <a:srgbClr val="DBDBDB"/>
                </a:solidFill>
              </a:defRPr>
            </a:pPr>
            <a:r>
              <a:t>Not always easy</a:t>
            </a:r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Database connectors require that your computer has the necessary software.…"/>
          <p:cNvSpPr txBox="1">
            <a:spLocks noGrp="1"/>
          </p:cNvSpPr>
          <p:nvPr>
            <p:ph type="body" idx="1"/>
          </p:nvPr>
        </p:nvSpPr>
        <p:spPr>
          <a:xfrm>
            <a:off x="1017767" y="2773595"/>
            <a:ext cx="23050501" cy="9090152"/>
          </a:xfrm>
          <a:prstGeom prst="rect">
            <a:avLst/>
          </a:prstGeom>
        </p:spPr>
        <p:txBody>
          <a:bodyPr/>
          <a:lstStyle/>
          <a:p>
            <a:r>
              <a:t>Database connectors require that your computer has the necessary software.</a:t>
            </a:r>
          </a:p>
          <a:p>
            <a:pPr lvl="1"/>
            <a:r>
              <a:t>This will depend on what database type you are trying to connect to</a:t>
            </a:r>
          </a:p>
        </p:txBody>
      </p:sp>
      <p:sp>
        <p:nvSpPr>
          <p:cNvPr id="289" name="Connecting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Connecting</a:t>
            </a:r>
          </a:p>
        </p:txBody>
      </p:sp>
      <p:pic>
        <p:nvPicPr>
          <p:cNvPr id="290" name="postgresql-logo.png" descr="postgresql-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4941" y="7242648"/>
            <a:ext cx="4156280" cy="4621098"/>
          </a:xfrm>
          <a:prstGeom prst="rect">
            <a:avLst/>
          </a:prstGeom>
          <a:ln w="12700">
            <a:miter lim="400000"/>
          </a:ln>
        </p:spPr>
      </p:pic>
      <p:pic>
        <p:nvPicPr>
          <p:cNvPr id="291" name="mysql_PNG22.png" descr="mysql_PNG2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7752" y="6673066"/>
            <a:ext cx="5708496" cy="5708496"/>
          </a:xfrm>
          <a:prstGeom prst="rect">
            <a:avLst/>
          </a:prstGeom>
          <a:ln w="12700">
            <a:miter lim="400000"/>
          </a:ln>
        </p:spPr>
      </p:pic>
      <p:pic>
        <p:nvPicPr>
          <p:cNvPr id="292" name="microsoft-sql-server-logo-96AF49E2B3-seeklogo.com.png" descr="microsoft-sql-server-logo-96AF49E2B3-seeklogo.com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32778" y="7797055"/>
            <a:ext cx="3810001" cy="30861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Allowing handshak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Allowing handshakes</a:t>
            </a:r>
          </a:p>
        </p:txBody>
      </p:sp>
      <p:sp>
        <p:nvSpPr>
          <p:cNvPr id="295" name="To setup database connections you will need to install the proper drivers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38830" indent="-538830">
              <a:spcBef>
                <a:spcPts val="3000"/>
              </a:spcBef>
              <a:buClr>
                <a:srgbClr val="447FB5"/>
              </a:buClr>
              <a:buSzPct val="82000"/>
              <a:buChar char="‣"/>
            </a:pPr>
            <a:r>
              <a:t>To setup database connections you will need to install the proper drivers. </a:t>
            </a:r>
          </a:p>
          <a:p>
            <a:pPr marL="1346596" lvl="1" indent="-609996">
              <a:spcBef>
                <a:spcPts val="3000"/>
              </a:spcBef>
              <a:buClr>
                <a:srgbClr val="447FB5"/>
              </a:buClr>
              <a:buSzPct val="82000"/>
              <a:buChar char="‣"/>
            </a:pPr>
            <a:r>
              <a:t>The steps for this can be found here: </a:t>
            </a:r>
            <a:r>
              <a:rPr u="sng">
                <a:hlinkClick r:id="rId2"/>
              </a:rPr>
              <a:t>https://db.rstudio.com/best-practices/drivers/</a:t>
            </a:r>
          </a:p>
          <a:p>
            <a:pPr marL="1346596" lvl="1" indent="-609996">
              <a:spcBef>
                <a:spcPts val="3000"/>
              </a:spcBef>
              <a:buClr>
                <a:srgbClr val="447FB5"/>
              </a:buClr>
              <a:buSzPct val="82000"/>
              <a:buChar char="‣"/>
            </a:pPr>
            <a:r>
              <a:t>In general setup on Windows is a little bit easier since ODBC Data Source Administrator can be used</a:t>
            </a:r>
          </a:p>
          <a:p>
            <a:pPr marL="538830" indent="-538830">
              <a:spcBef>
                <a:spcPts val="3000"/>
              </a:spcBef>
              <a:buClr>
                <a:srgbClr val="447FB5"/>
              </a:buClr>
              <a:buSzPct val="82000"/>
              <a:buChar char="‣"/>
            </a:pPr>
            <a:r>
              <a:t>Your machine may already have drives installed if you’ve already installed SQL IDE’s such as: pgAdmin, DBeaver, or the MySQL Workbench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97B4095-A5EC-414A-A858-36A18BE476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6750" y="2773595"/>
            <a:ext cx="23050500" cy="9090152"/>
          </a:xfrm>
        </p:spPr>
        <p:txBody>
          <a:bodyPr>
            <a:normAutofit/>
          </a:bodyPr>
          <a:lstStyle/>
          <a:p>
            <a:pPr marL="762000" indent="-762000">
              <a:lnSpc>
                <a:spcPct val="120000"/>
              </a:lnSpc>
              <a:spcBef>
                <a:spcPts val="0"/>
              </a:spcBef>
              <a:buClr>
                <a:srgbClr val="447FB5"/>
              </a:buClr>
              <a:buFont typeface="Arial" panose="020B0604020202020204" pitchFamily="34" charset="0"/>
              <a:buChar char="•"/>
              <a:defRPr sz="7000">
                <a:solidFill>
                  <a:srgbClr val="447FB5"/>
                </a:solidFill>
              </a:defRPr>
            </a:pPr>
            <a:r>
              <a:rPr lang="en-US" sz="5600" dirty="0"/>
              <a:t>PLOTLY = interactive!</a:t>
            </a:r>
          </a:p>
          <a:p>
            <a:pPr marL="762000" indent="-762000">
              <a:lnSpc>
                <a:spcPct val="120000"/>
              </a:lnSpc>
              <a:spcBef>
                <a:spcPts val="0"/>
              </a:spcBef>
              <a:buClr>
                <a:srgbClr val="447FB5"/>
              </a:buClr>
              <a:buFont typeface="Arial" panose="020B0604020202020204" pitchFamily="34" charset="0"/>
              <a:buChar char="•"/>
              <a:defRPr sz="7000">
                <a:solidFill>
                  <a:srgbClr val="447FB5"/>
                </a:solidFill>
              </a:defRPr>
            </a:pPr>
            <a:r>
              <a:rPr lang="en-US" sz="5600" dirty="0"/>
              <a:t>Make sure you think about how users can break your apps.</a:t>
            </a:r>
          </a:p>
          <a:p>
            <a:pPr marL="2108596" lvl="1" indent="-76200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7000">
                <a:solidFill>
                  <a:srgbClr val="447FB5"/>
                </a:solidFill>
              </a:defRPr>
            </a:pPr>
            <a:r>
              <a:rPr lang="en-US" sz="6300" dirty="0" err="1">
                <a:latin typeface="Monaco" pitchFamily="2" charset="77"/>
              </a:rPr>
              <a:t>selectize</a:t>
            </a:r>
            <a:r>
              <a:rPr lang="en-US" sz="6300" dirty="0">
                <a:latin typeface="Monaco" pitchFamily="2" charset="77"/>
              </a:rPr>
              <a:t> = TRUE </a:t>
            </a:r>
            <a:r>
              <a:rPr lang="en-US" sz="6300" dirty="0"/>
              <a:t>and </a:t>
            </a:r>
            <a:r>
              <a:rPr lang="en-US" sz="6300" dirty="0">
                <a:latin typeface="Monaco" pitchFamily="2" charset="77"/>
              </a:rPr>
              <a:t>multiple = TRUE </a:t>
            </a:r>
            <a:r>
              <a:rPr lang="en-US" sz="6300" dirty="0"/>
              <a:t>allows users to make no selection!</a:t>
            </a:r>
          </a:p>
          <a:p>
            <a:pPr marL="762000" lvl="4" indent="-762000">
              <a:lnSpc>
                <a:spcPct val="120000"/>
              </a:lnSpc>
              <a:spcBef>
                <a:spcPts val="0"/>
              </a:spcBef>
              <a:buClr>
                <a:srgbClr val="447FB5"/>
              </a:buClr>
              <a:buFont typeface="Arial" panose="020B0604020202020204" pitchFamily="34" charset="0"/>
              <a:buChar char="•"/>
              <a:defRPr sz="7000">
                <a:solidFill>
                  <a:srgbClr val="447FB5"/>
                </a:solidFill>
              </a:defRPr>
            </a:pPr>
            <a:r>
              <a:rPr lang="en-US" sz="5600" dirty="0"/>
              <a:t>In-code COMMENTS!</a:t>
            </a:r>
          </a:p>
          <a:p>
            <a:pPr marL="2108596" lvl="1" indent="-76200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7000">
                <a:solidFill>
                  <a:srgbClr val="447FB5"/>
                </a:solidFill>
              </a:defRPr>
            </a:pPr>
            <a:r>
              <a:rPr lang="en-US" sz="6300" dirty="0"/>
              <a:t>I want to know what you think you’re doing.</a:t>
            </a:r>
          </a:p>
          <a:p>
            <a:pPr marL="762000" lvl="4" indent="-762000">
              <a:lnSpc>
                <a:spcPct val="120000"/>
              </a:lnSpc>
              <a:spcBef>
                <a:spcPts val="0"/>
              </a:spcBef>
              <a:buClr>
                <a:srgbClr val="447FB5"/>
              </a:buClr>
              <a:buFont typeface="Arial" panose="020B0604020202020204" pitchFamily="34" charset="0"/>
              <a:buChar char="•"/>
              <a:defRPr sz="7000">
                <a:solidFill>
                  <a:srgbClr val="447FB5"/>
                </a:solidFill>
              </a:defRPr>
            </a:pPr>
            <a:r>
              <a:rPr lang="en-US" sz="5600" dirty="0">
                <a:latin typeface="Monaco" pitchFamily="2" charset="77"/>
                <a:hlinkClick r:id="rId2"/>
              </a:rPr>
              <a:t>library(scales)</a:t>
            </a:r>
            <a:endParaRPr lang="en-US" sz="5600" dirty="0">
              <a:latin typeface="Monaco" pitchFamily="2" charset="77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CA8203C-D1EB-DF4D-8C3C-5D3D1B97F38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66750" y="778108"/>
            <a:ext cx="23050500" cy="1995487"/>
          </a:xfrm>
        </p:spPr>
        <p:txBody>
          <a:bodyPr>
            <a:normAutofit fontScale="90000"/>
          </a:bodyPr>
          <a:lstStyle/>
          <a:p>
            <a:r>
              <a:rPr lang="en-US" dirty="0"/>
              <a:t>Homework 2 feedback</a:t>
            </a:r>
          </a:p>
        </p:txBody>
      </p:sp>
    </p:spTree>
    <p:extLst>
      <p:ext uri="{BB962C8B-B14F-4D97-AF65-F5344CB8AC3E}">
        <p14:creationId xmlns:p14="http://schemas.microsoft.com/office/powerpoint/2010/main" val="305847954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toring credentials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sz="16000">
                <a:solidFill>
                  <a:srgbClr val="447FB5"/>
                </a:solidFill>
              </a:defRPr>
            </a:lvl1pPr>
          </a:lstStyle>
          <a:p>
            <a:r>
              <a:t>Storing credentials</a:t>
            </a:r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File or environmental variab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53084">
              <a:defRPr sz="10050"/>
            </a:lvl1pPr>
          </a:lstStyle>
          <a:p>
            <a:r>
              <a:t>File or environmental variable</a:t>
            </a:r>
          </a:p>
        </p:txBody>
      </p:sp>
      <p:sp>
        <p:nvSpPr>
          <p:cNvPr id="300" name="You should never “hard code” your credentials into an app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You should never “hard code” your credentials into an app.</a:t>
            </a:r>
          </a:p>
          <a:p>
            <a:r>
              <a:t>Instead you should store them as environmental variables, or in a hidden file that you ignore in the Git Repository</a:t>
            </a:r>
          </a:p>
          <a:p>
            <a:pPr lvl="1"/>
            <a:r>
              <a:t>Why?</a:t>
            </a:r>
          </a:p>
        </p:txBody>
      </p:sp>
      <p:sp>
        <p:nvSpPr>
          <p:cNvPr id="301" name="If something requires that you to login, we can assume that not just anybody should be able to access it.…"/>
          <p:cNvSpPr/>
          <p:nvPr/>
        </p:nvSpPr>
        <p:spPr>
          <a:xfrm>
            <a:off x="5322151" y="8001087"/>
            <a:ext cx="18138380" cy="40477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210" y="0"/>
                </a:moveTo>
                <a:cubicBezTo>
                  <a:pt x="4093" y="0"/>
                  <a:pt x="3998" y="424"/>
                  <a:pt x="3998" y="947"/>
                </a:cubicBezTo>
                <a:lnTo>
                  <a:pt x="3998" y="8562"/>
                </a:lnTo>
                <a:lnTo>
                  <a:pt x="0" y="10458"/>
                </a:lnTo>
                <a:lnTo>
                  <a:pt x="3998" y="12351"/>
                </a:lnTo>
                <a:lnTo>
                  <a:pt x="3998" y="20651"/>
                </a:lnTo>
                <a:cubicBezTo>
                  <a:pt x="3998" y="21174"/>
                  <a:pt x="4093" y="21600"/>
                  <a:pt x="4210" y="21600"/>
                </a:cubicBezTo>
                <a:lnTo>
                  <a:pt x="21389" y="21600"/>
                </a:lnTo>
                <a:cubicBezTo>
                  <a:pt x="21505" y="21600"/>
                  <a:pt x="21600" y="21174"/>
                  <a:pt x="21600" y="20651"/>
                </a:cubicBezTo>
                <a:lnTo>
                  <a:pt x="21600" y="947"/>
                </a:lnTo>
                <a:cubicBezTo>
                  <a:pt x="21600" y="424"/>
                  <a:pt x="21505" y="0"/>
                  <a:pt x="21389" y="0"/>
                </a:cubicBezTo>
                <a:lnTo>
                  <a:pt x="4210" y="0"/>
                </a:lnTo>
                <a:close/>
              </a:path>
            </a:pathLst>
          </a:custGeom>
          <a:solidFill>
            <a:srgbClr val="FF93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lang="en-US" dirty="0"/>
              <a:t>				</a:t>
            </a:r>
            <a:r>
              <a:rPr dirty="0"/>
              <a:t>If something requires that you to login, we can assume </a:t>
            </a:r>
            <a:r>
              <a:rPr lang="en-US" dirty="0"/>
              <a:t>		</a:t>
            </a:r>
            <a:r>
              <a:rPr dirty="0"/>
              <a:t>that not just anybody should be able to access it. </a:t>
            </a:r>
          </a:p>
          <a:p>
            <a:pPr>
              <a:defRPr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lang="en-US" dirty="0"/>
              <a:t>			</a:t>
            </a:r>
            <a:r>
              <a:rPr dirty="0"/>
              <a:t>Think of your credentials like your debit card </a:t>
            </a:r>
            <a:r>
              <a:t>and pin</a:t>
            </a:r>
            <a:r>
              <a:rPr lang="en-US"/>
              <a:t> </a:t>
            </a:r>
            <a:r>
              <a:t>number</a:t>
            </a:r>
            <a:endParaRPr dirty="0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10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1" grpId="0" animBg="1" advAuto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Establishing Connection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60400">
              <a:defRPr sz="12000"/>
            </a:lvl1pPr>
          </a:lstStyle>
          <a:p>
            <a:r>
              <a:t>Establishing Connections</a:t>
            </a:r>
          </a:p>
        </p:txBody>
      </p:sp>
      <p:sp>
        <p:nvSpPr>
          <p:cNvPr id="304" name="Each data base type has a different connection string and list of requirements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Each data base type has a different connection string and list of requirements.</a:t>
            </a:r>
          </a:p>
          <a:p>
            <a:endParaRPr/>
          </a:p>
          <a:p>
            <a:r>
              <a:t>More on connection strings: </a:t>
            </a:r>
            <a:r>
              <a:rPr u="sng">
                <a:hlinkClick r:id="rId2"/>
              </a:rPr>
              <a:t>https://db.rstudio.com/best-practices/drivers/#connecting-to-a-database-in-r</a:t>
            </a:r>
          </a:p>
        </p:txBody>
      </p:sp>
      <p:sp>
        <p:nvSpPr>
          <p:cNvPr id="305" name="conn &lt;- dbConnect(odbc::odbc(), driver = &quot;FreeTDS&quot;, server = &quot;IP_or_HOST_ADDRESS&quot;, port = 1433, database = &quot;DBName&quot;, uid = creds$un, pwd = creds$pw, TDS_Version = &quot;8.0&quot;)"/>
          <p:cNvSpPr txBox="1"/>
          <p:nvPr/>
        </p:nvSpPr>
        <p:spPr>
          <a:xfrm>
            <a:off x="1522081" y="5259747"/>
            <a:ext cx="21339838" cy="1087477"/>
          </a:xfrm>
          <a:prstGeom prst="rect">
            <a:avLst/>
          </a:prstGeom>
          <a:solidFill>
            <a:srgbClr val="F6F6F6"/>
          </a:solidFill>
          <a:ln w="25400">
            <a:solidFill>
              <a:srgbClr val="D3D3D3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dirty="0">
                <a:latin typeface="Lucida Console" panose="020B0609040504020204" pitchFamily="49" charset="0"/>
              </a:rPr>
              <a:t>conn &lt;- </a:t>
            </a:r>
            <a:r>
              <a:rPr dirty="0" err="1">
                <a:latin typeface="Lucida Console" panose="020B0609040504020204" pitchFamily="49" charset="0"/>
              </a:rPr>
              <a:t>dbConnect</a:t>
            </a:r>
            <a:r>
              <a:rPr dirty="0">
                <a:latin typeface="Lucida Console" panose="020B0609040504020204" pitchFamily="49" charset="0"/>
              </a:rPr>
              <a:t>(</a:t>
            </a:r>
            <a:r>
              <a:rPr dirty="0" err="1">
                <a:latin typeface="Lucida Console" panose="020B0609040504020204" pitchFamily="49" charset="0"/>
              </a:rPr>
              <a:t>odbc</a:t>
            </a:r>
            <a:r>
              <a:rPr dirty="0">
                <a:latin typeface="Lucida Console" panose="020B0609040504020204" pitchFamily="49" charset="0"/>
              </a:rPr>
              <a:t>::</a:t>
            </a:r>
            <a:r>
              <a:rPr dirty="0" err="1">
                <a:latin typeface="Lucida Console" panose="020B0609040504020204" pitchFamily="49" charset="0"/>
              </a:rPr>
              <a:t>odbc</a:t>
            </a:r>
            <a:r>
              <a:rPr dirty="0">
                <a:latin typeface="Lucida Console" panose="020B0609040504020204" pitchFamily="49" charset="0"/>
              </a:rPr>
              <a:t>(), driver = "</a:t>
            </a:r>
            <a:r>
              <a:rPr dirty="0" err="1">
                <a:latin typeface="Lucida Console" panose="020B0609040504020204" pitchFamily="49" charset="0"/>
              </a:rPr>
              <a:t>FreeTDS</a:t>
            </a:r>
            <a:r>
              <a:rPr dirty="0">
                <a:latin typeface="Lucida Console" panose="020B0609040504020204" pitchFamily="49" charset="0"/>
              </a:rPr>
              <a:t>", server = "</a:t>
            </a:r>
            <a:r>
              <a:rPr dirty="0" err="1">
                <a:latin typeface="Lucida Console" panose="020B0609040504020204" pitchFamily="49" charset="0"/>
              </a:rPr>
              <a:t>IP_or_HOST_ADDRESS</a:t>
            </a:r>
            <a:r>
              <a:rPr dirty="0">
                <a:latin typeface="Lucida Console" panose="020B0609040504020204" pitchFamily="49" charset="0"/>
              </a:rPr>
              <a:t>", port = 1433, database = "</a:t>
            </a:r>
            <a:r>
              <a:rPr dirty="0" err="1">
                <a:latin typeface="Lucida Console" panose="020B0609040504020204" pitchFamily="49" charset="0"/>
              </a:rPr>
              <a:t>DBName</a:t>
            </a:r>
            <a:r>
              <a:rPr dirty="0">
                <a:latin typeface="Lucida Console" panose="020B0609040504020204" pitchFamily="49" charset="0"/>
              </a:rPr>
              <a:t>", </a:t>
            </a:r>
            <a:r>
              <a:rPr dirty="0" err="1">
                <a:latin typeface="Lucida Console" panose="020B0609040504020204" pitchFamily="49" charset="0"/>
              </a:rPr>
              <a:t>uid</a:t>
            </a:r>
            <a:r>
              <a:rPr dirty="0">
                <a:latin typeface="Lucida Console" panose="020B0609040504020204" pitchFamily="49" charset="0"/>
              </a:rPr>
              <a:t> = un, </a:t>
            </a:r>
            <a:r>
              <a:rPr dirty="0" err="1">
                <a:latin typeface="Lucida Console" panose="020B0609040504020204" pitchFamily="49" charset="0"/>
              </a:rPr>
              <a:t>pwd</a:t>
            </a:r>
            <a:r>
              <a:rPr dirty="0">
                <a:latin typeface="Lucida Console" panose="020B0609040504020204" pitchFamily="49" charset="0"/>
              </a:rPr>
              <a:t> = pw, </a:t>
            </a:r>
            <a:r>
              <a:rPr dirty="0" err="1">
                <a:latin typeface="Lucida Console" panose="020B0609040504020204" pitchFamily="49" charset="0"/>
              </a:rPr>
              <a:t>TDS_Version</a:t>
            </a:r>
            <a:r>
              <a:rPr dirty="0">
                <a:latin typeface="Lucida Console" panose="020B0609040504020204" pitchFamily="49" charset="0"/>
              </a:rPr>
              <a:t> = "8.0")</a:t>
            </a:r>
          </a:p>
        </p:txBody>
      </p: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DB connections in Shiny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sz="16000">
                <a:solidFill>
                  <a:srgbClr val="447FB5"/>
                </a:solidFill>
              </a:defRPr>
            </a:lvl1pPr>
          </a:lstStyle>
          <a:p>
            <a:r>
              <a:t>DB connections in Shiny</a:t>
            </a:r>
          </a:p>
        </p:txBody>
      </p:sp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Its not nice to have a bunch of active connections to your databases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Its not nice to have a bunch of active connections to your databases</a:t>
            </a:r>
          </a:p>
          <a:p>
            <a:r>
              <a:t>Pools are a great way to keep the connections ready</a:t>
            </a:r>
          </a:p>
          <a:p>
            <a:pPr lvl="1"/>
            <a:r>
              <a:t>Keeps the connection ready to be checked out when needed</a:t>
            </a:r>
          </a:p>
          <a:p>
            <a:pPr lvl="1"/>
            <a:r>
              <a:t>Closes the connection</a:t>
            </a:r>
          </a:p>
          <a:p>
            <a:pPr lvl="2"/>
            <a:r>
              <a:t>Read more on using pools in Shiny: </a:t>
            </a:r>
            <a:r>
              <a:rPr u="sng">
                <a:hlinkClick r:id="rId2"/>
              </a:rPr>
              <a:t>https://shiny.rstudio.com/articles/pool-basics.html</a:t>
            </a:r>
          </a:p>
        </p:txBody>
      </p:sp>
      <p:sp>
        <p:nvSpPr>
          <p:cNvPr id="310" name="Database Pools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Database Pools</a:t>
            </a:r>
          </a:p>
        </p:txBody>
      </p:sp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Check function: is executed periodically and should always return a consistent value until the data changes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85597" indent="-585597" defTabSz="792479">
              <a:spcBef>
                <a:spcPts val="2800"/>
              </a:spcBef>
              <a:defRPr sz="5760"/>
            </a:pPr>
            <a:r>
              <a:rPr b="1"/>
              <a:t>Check function:</a:t>
            </a:r>
            <a:r>
              <a:t> is executed periodically and should always return a consistent value until the data changes</a:t>
            </a:r>
          </a:p>
          <a:p>
            <a:pPr marL="1292733" lvl="1" indent="-585597" defTabSz="792479">
              <a:spcBef>
                <a:spcPts val="2800"/>
              </a:spcBef>
              <a:defRPr sz="5760"/>
            </a:pPr>
            <a:r>
              <a:t>Note doesn’t return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TRUE</a:t>
            </a:r>
            <a:r>
              <a:t> or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FALSE</a:t>
            </a:r>
            <a:r>
              <a:t>, instead it indicates change by returning a different value from the previous time it was called</a:t>
            </a:r>
          </a:p>
          <a:p>
            <a:pPr marL="1292733" lvl="1" indent="-585597" defTabSz="792479">
              <a:spcBef>
                <a:spcPts val="2800"/>
              </a:spcBef>
              <a:defRPr sz="5760"/>
            </a:pPr>
            <a:r>
              <a:rPr b="1"/>
              <a:t>Value</a:t>
            </a:r>
            <a:r>
              <a:t> </a:t>
            </a:r>
            <a:r>
              <a:rPr b="1"/>
              <a:t>retrieval function:</a:t>
            </a:r>
            <a:r>
              <a:t> is used to re-populate the data when the check function returns a different value</a:t>
            </a:r>
          </a:p>
          <a:p>
            <a:pPr marL="585597" indent="-585597" defTabSz="792479">
              <a:spcBef>
                <a:spcPts val="2800"/>
              </a:spcBef>
              <a:defRPr sz="5760"/>
            </a:pPr>
            <a:r>
              <a:t>We can use this in our apps to see if there’s new data, and if not simply keep what the user has been using, and if not, load the updated data</a:t>
            </a:r>
          </a:p>
        </p:txBody>
      </p:sp>
      <p:sp>
        <p:nvSpPr>
          <p:cNvPr id="313" name="reactivePoll Review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reactivePoll Review</a:t>
            </a:r>
          </a:p>
        </p:txBody>
      </p:sp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16" name="demo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demo</a:t>
            </a:r>
          </a:p>
        </p:txBody>
      </p:sp>
      <p:pic>
        <p:nvPicPr>
          <p:cNvPr id="31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318" name="example_dbi.R"/>
          <p:cNvSpPr txBox="1">
            <a:spLocks noGrp="1"/>
          </p:cNvSpPr>
          <p:nvPr>
            <p:ph type="body" idx="21"/>
          </p:nvPr>
        </p:nvSpPr>
        <p:spPr>
          <a:xfrm>
            <a:off x="8667185" y="6247414"/>
            <a:ext cx="7049630" cy="1221172"/>
          </a:xfrm>
          <a:prstGeom prst="rect">
            <a:avLst/>
          </a:prstGeom>
        </p:spPr>
        <p:txBody>
          <a:bodyPr/>
          <a:lstStyle/>
          <a:p>
            <a:r>
              <a:t>example_dbi.R</a:t>
            </a:r>
          </a:p>
        </p:txBody>
      </p:sp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Screen Shot 2014-07-09 at 9.47.41 AM (1).png" descr="Screen Shot 2014-07-09 at 9.47.41 AM (1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3597" y="-279400"/>
            <a:ext cx="17785803" cy="10178003"/>
          </a:xfrm>
          <a:prstGeom prst="rect">
            <a:avLst/>
          </a:prstGeom>
          <a:ln w="12700">
            <a:miter lim="400000"/>
          </a:ln>
        </p:spPr>
      </p:pic>
      <p:sp>
        <p:nvSpPr>
          <p:cNvPr id="180" name="API’s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API’s</a:t>
            </a:r>
          </a:p>
        </p:txBody>
      </p:sp>
      <p:sp>
        <p:nvSpPr>
          <p:cNvPr id="181" name="Shiny from"/>
          <p:cNvSpPr txBox="1"/>
          <p:nvPr/>
        </p:nvSpPr>
        <p:spPr>
          <a:xfrm>
            <a:off x="18180203" y="12385457"/>
            <a:ext cx="3224623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5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182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93725" y="12348527"/>
            <a:ext cx="2764118" cy="939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Whats an API,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algn="r" defTabSz="553084">
              <a:spcBef>
                <a:spcPts val="4300"/>
              </a:spcBef>
              <a:buSzTx/>
              <a:buNone/>
              <a:defRPr sz="14070">
                <a:solidFill>
                  <a:srgbClr val="FFFFFF"/>
                </a:solidFill>
              </a:defRPr>
            </a:pPr>
            <a:r>
              <a:t>Whats an API,</a:t>
            </a:r>
          </a:p>
          <a:p>
            <a:pPr marL="0" indent="0" algn="r" defTabSz="553084">
              <a:spcBef>
                <a:spcPts val="4300"/>
              </a:spcBef>
              <a:buSzTx/>
              <a:buNone/>
              <a:defRPr sz="14070">
                <a:solidFill>
                  <a:srgbClr val="DBDBDB"/>
                </a:solidFill>
              </a:defRPr>
            </a:pPr>
            <a:r>
              <a:t>and what does it do?</a:t>
            </a:r>
          </a:p>
        </p:txBody>
      </p:sp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Title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API Examples</a:t>
            </a:r>
          </a:p>
        </p:txBody>
      </p:sp>
      <p:sp>
        <p:nvSpPr>
          <p:cNvPr id="196" name="Content Placeholder 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39197" indent="-439197" defTabSz="594360">
              <a:spcBef>
                <a:spcPts val="4600"/>
              </a:spcBef>
              <a:defRPr sz="5040"/>
            </a:pPr>
            <a:r>
              <a:rPr dirty="0"/>
              <a:t>WPRDC</a:t>
            </a:r>
          </a:p>
          <a:p>
            <a:pPr marL="439197" indent="-439197" defTabSz="594360">
              <a:spcBef>
                <a:spcPts val="4600"/>
              </a:spcBef>
              <a:defRPr sz="5040"/>
            </a:pPr>
            <a:r>
              <a:rPr dirty="0"/>
              <a:t>Census </a:t>
            </a:r>
          </a:p>
          <a:p>
            <a:pPr marL="439197" indent="-439197" defTabSz="594360">
              <a:spcBef>
                <a:spcPts val="4600"/>
              </a:spcBef>
              <a:defRPr sz="5040"/>
            </a:pPr>
            <a:r>
              <a:rPr dirty="0"/>
              <a:t>Geocoders</a:t>
            </a:r>
          </a:p>
          <a:p>
            <a:pPr marL="439197" indent="-439197" defTabSz="594360">
              <a:spcBef>
                <a:spcPts val="4600"/>
              </a:spcBef>
              <a:defRPr sz="5040"/>
            </a:pPr>
            <a:r>
              <a:rPr dirty="0"/>
              <a:t>Esri Online Datasets</a:t>
            </a:r>
          </a:p>
          <a:p>
            <a:pPr marL="439197" indent="-439197" defTabSz="594360">
              <a:spcBef>
                <a:spcPts val="4600"/>
              </a:spcBef>
              <a:defRPr sz="5040"/>
            </a:pPr>
            <a:r>
              <a:rPr lang="en-US" dirty="0"/>
              <a:t>Twitter</a:t>
            </a:r>
          </a:p>
          <a:p>
            <a:pPr marL="439197" indent="-439197" defTabSz="594360">
              <a:spcBef>
                <a:spcPts val="4600"/>
              </a:spcBef>
              <a:defRPr sz="5040"/>
            </a:pPr>
            <a:r>
              <a:rPr lang="en-US" dirty="0"/>
              <a:t>Spotify</a:t>
            </a:r>
          </a:p>
          <a:p>
            <a:pPr marL="439197" indent="-439197" defTabSz="594360">
              <a:spcBef>
                <a:spcPts val="4600"/>
              </a:spcBef>
              <a:defRPr sz="5040"/>
            </a:pPr>
            <a:r>
              <a:rPr dirty="0"/>
              <a:t>And more!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Screen Shot 2014-07-09 at 9.47.41 AM (1).png" descr="Screen Shot 2014-07-09 at 9.47.41 AM (1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3597" y="-279400"/>
            <a:ext cx="17785803" cy="10178003"/>
          </a:xfrm>
          <a:prstGeom prst="rect">
            <a:avLst/>
          </a:prstGeom>
          <a:ln w="12700">
            <a:miter lim="400000"/>
          </a:ln>
        </p:spPr>
      </p:pic>
      <p:sp>
        <p:nvSpPr>
          <p:cNvPr id="197" name="SQL &amp; Databases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dirty="0"/>
              <a:t>SQL Databases</a:t>
            </a:r>
          </a:p>
        </p:txBody>
      </p:sp>
      <p:sp>
        <p:nvSpPr>
          <p:cNvPr id="198" name="Rectangle"/>
          <p:cNvSpPr txBox="1">
            <a:spLocks noGrp="1"/>
          </p:cNvSpPr>
          <p:nvPr>
            <p:ph type="body" idx="22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199" name="Shiny from"/>
          <p:cNvSpPr txBox="1"/>
          <p:nvPr/>
        </p:nvSpPr>
        <p:spPr>
          <a:xfrm>
            <a:off x="18180203" y="12385457"/>
            <a:ext cx="3224623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5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200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93725" y="12348527"/>
            <a:ext cx="2764118" cy="9398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009238849"/>
      </p:ext>
    </p:extLst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API’s</a:t>
            </a:r>
          </a:p>
        </p:txBody>
      </p:sp>
      <p:sp>
        <p:nvSpPr>
          <p:cNvPr id="199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768095" indent="-768095">
              <a:lnSpc>
                <a:spcPct val="84600"/>
              </a:lnSpc>
              <a:defRPr sz="5300"/>
            </a:pPr>
            <a:r>
              <a:t>Stands for: Application Programming Interface</a:t>
            </a:r>
          </a:p>
          <a:p>
            <a:pPr marL="768095" indent="-768095">
              <a:lnSpc>
                <a:spcPct val="84600"/>
              </a:lnSpc>
              <a:defRPr sz="5300"/>
            </a:pPr>
            <a:r>
              <a:t>There are many kinds of API’s</a:t>
            </a:r>
          </a:p>
          <a:p>
            <a:pPr marL="1482725" lvl="1" indent="-746125">
              <a:lnSpc>
                <a:spcPct val="84600"/>
              </a:lnSpc>
              <a:spcBef>
                <a:spcPts val="1000"/>
              </a:spcBef>
              <a:defRPr sz="5300" i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Web service </a:t>
            </a:r>
            <a:endParaRPr>
              <a:latin typeface="Franklin Gothic Book"/>
              <a:ea typeface="Franklin Gothic Book"/>
              <a:cs typeface="Franklin Gothic Book"/>
              <a:sym typeface="Franklin Gothic Book"/>
            </a:endParaRPr>
          </a:p>
          <a:p>
            <a:pPr marL="2219325" lvl="2" indent="-746125">
              <a:lnSpc>
                <a:spcPct val="84600"/>
              </a:lnSpc>
              <a:spcBef>
                <a:spcPts val="1000"/>
              </a:spcBef>
              <a:defRPr sz="5300"/>
            </a:pPr>
            <a:r>
              <a:t>SOAP, XML-RPC, JSON-RPC, and </a:t>
            </a:r>
            <a:r>
              <a:rPr b="1">
                <a:latin typeface="Franklin Gothic Book"/>
                <a:ea typeface="Franklin Gothic Book"/>
                <a:cs typeface="Franklin Gothic Book"/>
                <a:sym typeface="Franklin Gothic Book"/>
              </a:rPr>
              <a:t>REST</a:t>
            </a:r>
          </a:p>
          <a:p>
            <a:pPr marL="1482725" lvl="1" indent="-746125">
              <a:lnSpc>
                <a:spcPct val="84600"/>
              </a:lnSpc>
              <a:spcBef>
                <a:spcPts val="1000"/>
              </a:spcBef>
              <a:defRPr sz="5300" i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WebSocket</a:t>
            </a:r>
            <a:endParaRPr>
              <a:latin typeface="Franklin Gothic Book"/>
              <a:ea typeface="Franklin Gothic Book"/>
              <a:cs typeface="Franklin Gothic Book"/>
              <a:sym typeface="Franklin Gothic Book"/>
            </a:endParaRPr>
          </a:p>
          <a:p>
            <a:pPr marL="1482725" lvl="1" indent="-746125">
              <a:lnSpc>
                <a:spcPct val="84600"/>
              </a:lnSpc>
              <a:spcBef>
                <a:spcPts val="1000"/>
              </a:spcBef>
              <a:defRPr sz="5300" i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Library-based</a:t>
            </a:r>
            <a:endParaRPr>
              <a:latin typeface="Franklin Gothic Book"/>
              <a:ea typeface="Franklin Gothic Book"/>
              <a:cs typeface="Franklin Gothic Book"/>
              <a:sym typeface="Franklin Gothic Book"/>
            </a:endParaRPr>
          </a:p>
          <a:p>
            <a:pPr marL="1482725" lvl="1" indent="-746125">
              <a:lnSpc>
                <a:spcPct val="84600"/>
              </a:lnSpc>
              <a:spcBef>
                <a:spcPts val="1000"/>
              </a:spcBef>
              <a:defRPr sz="5300" i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Class-based</a:t>
            </a:r>
            <a:endParaRPr>
              <a:latin typeface="Franklin Gothic Book"/>
              <a:ea typeface="Franklin Gothic Book"/>
              <a:cs typeface="Franklin Gothic Book"/>
              <a:sym typeface="Franklin Gothic Book"/>
            </a:endParaRPr>
          </a:p>
          <a:p>
            <a:pPr marL="1482725" lvl="1" indent="-746125">
              <a:lnSpc>
                <a:spcPct val="84600"/>
              </a:lnSpc>
              <a:spcBef>
                <a:spcPts val="1000"/>
              </a:spcBef>
              <a:defRPr sz="5300" i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OS functions and routines</a:t>
            </a:r>
            <a:endParaRPr>
              <a:latin typeface="Franklin Gothic Book"/>
              <a:ea typeface="Franklin Gothic Book"/>
              <a:cs typeface="Franklin Gothic Book"/>
              <a:sym typeface="Franklin Gothic Book"/>
            </a:endParaRPr>
          </a:p>
          <a:p>
            <a:pPr marL="1482725" lvl="1" indent="-746125">
              <a:lnSpc>
                <a:spcPct val="84600"/>
              </a:lnSpc>
              <a:spcBef>
                <a:spcPts val="1000"/>
              </a:spcBef>
              <a:defRPr sz="5300" i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Object remoting</a:t>
            </a:r>
            <a:endParaRPr>
              <a:latin typeface="Franklin Gothic Book"/>
              <a:ea typeface="Franklin Gothic Book"/>
              <a:cs typeface="Franklin Gothic Book"/>
              <a:sym typeface="Franklin Gothic Book"/>
            </a:endParaRPr>
          </a:p>
          <a:p>
            <a:pPr marL="1482725" lvl="1" indent="-746125">
              <a:lnSpc>
                <a:spcPct val="84600"/>
              </a:lnSpc>
              <a:spcBef>
                <a:spcPts val="1000"/>
              </a:spcBef>
              <a:defRPr sz="5300" i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Hardware</a:t>
            </a:r>
          </a:p>
        </p:txBody>
      </p:sp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REST API’s</a:t>
            </a:r>
          </a:p>
        </p:txBody>
      </p:sp>
      <p:sp>
        <p:nvSpPr>
          <p:cNvPr id="202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14797" indent="-414797" defTabSz="561340">
              <a:spcBef>
                <a:spcPts val="4400"/>
              </a:spcBef>
              <a:defRPr sz="4760"/>
            </a:pPr>
            <a:r>
              <a:t>End points - different URL’s that tell the webserver what data you would like</a:t>
            </a:r>
          </a:p>
          <a:p>
            <a:pPr marL="414797" indent="-414797" defTabSz="561340">
              <a:spcBef>
                <a:spcPts val="4400"/>
              </a:spcBef>
              <a:defRPr sz="4760"/>
            </a:pPr>
            <a:r>
              <a:t>It’s essentially a website where you request different “end points”</a:t>
            </a:r>
          </a:p>
          <a:p>
            <a:pPr marL="414797" indent="-414797" defTabSz="561340">
              <a:spcBef>
                <a:spcPts val="4400"/>
              </a:spcBef>
              <a:defRPr sz="4760"/>
            </a:pPr>
            <a:r>
              <a:t>There are 5 types of Requests you can make</a:t>
            </a:r>
          </a:p>
          <a:p>
            <a:pPr marL="915685" lvl="1" indent="-414797" defTabSz="561340">
              <a:spcBef>
                <a:spcPts val="4400"/>
              </a:spcBef>
              <a:defRPr sz="4760"/>
            </a:pPr>
            <a:r>
              <a:rPr>
                <a:latin typeface="Monaco"/>
                <a:ea typeface="Monaco"/>
                <a:cs typeface="Monaco"/>
                <a:sym typeface="Monaco"/>
              </a:rPr>
              <a:t>GET</a:t>
            </a:r>
            <a:r>
              <a:t> (what we will use the most in this course)</a:t>
            </a:r>
            <a:endParaRPr>
              <a:latin typeface="Franklin Gothic Book"/>
              <a:ea typeface="Franklin Gothic Book"/>
              <a:cs typeface="Franklin Gothic Book"/>
              <a:sym typeface="Franklin Gothic Book"/>
            </a:endParaRPr>
          </a:p>
          <a:p>
            <a:pPr marL="915685" lvl="1" indent="-414797" defTabSz="561340">
              <a:spcBef>
                <a:spcPts val="600"/>
              </a:spcBef>
              <a:defRPr sz="4760" i="1"/>
            </a:pPr>
            <a:r>
              <a:rPr i="0">
                <a:latin typeface="Monaco"/>
                <a:ea typeface="Monaco"/>
                <a:cs typeface="Monaco"/>
                <a:sym typeface="Monaco"/>
              </a:rPr>
              <a:t>POST</a:t>
            </a:r>
            <a:r>
              <a:t> (sometimes necessary for authentication, if you’re trying to write data somewhere)</a:t>
            </a:r>
            <a:endParaRPr>
              <a:latin typeface="Franklin Gothic Book"/>
              <a:ea typeface="Franklin Gothic Book"/>
              <a:cs typeface="Franklin Gothic Book"/>
              <a:sym typeface="Franklin Gothic Book"/>
            </a:endParaRPr>
          </a:p>
          <a:p>
            <a:pPr marL="915685" lvl="1" indent="-414797" defTabSz="561340">
              <a:spcBef>
                <a:spcPts val="600"/>
              </a:spcBef>
              <a:defRPr sz="4760">
                <a:latin typeface="Monaco"/>
                <a:ea typeface="Monaco"/>
                <a:cs typeface="Monaco"/>
                <a:sym typeface="Monaco"/>
              </a:defRPr>
            </a:pPr>
            <a:r>
              <a:t>PUT</a:t>
            </a:r>
            <a:endParaRPr i="1">
              <a:latin typeface="Franklin Gothic Book"/>
              <a:ea typeface="Franklin Gothic Book"/>
              <a:cs typeface="Franklin Gothic Book"/>
              <a:sym typeface="Franklin Gothic Book"/>
            </a:endParaRPr>
          </a:p>
          <a:p>
            <a:pPr marL="915685" lvl="1" indent="-414797" defTabSz="561340">
              <a:spcBef>
                <a:spcPts val="600"/>
              </a:spcBef>
              <a:defRPr sz="4760">
                <a:latin typeface="Monaco"/>
                <a:ea typeface="Monaco"/>
                <a:cs typeface="Monaco"/>
                <a:sym typeface="Monaco"/>
              </a:defRPr>
            </a:pPr>
            <a:r>
              <a:t>PATCH</a:t>
            </a:r>
            <a:endParaRPr i="1">
              <a:latin typeface="Franklin Gothic Book"/>
              <a:ea typeface="Franklin Gothic Book"/>
              <a:cs typeface="Franklin Gothic Book"/>
              <a:sym typeface="Franklin Gothic Book"/>
            </a:endParaRPr>
          </a:p>
          <a:p>
            <a:pPr marL="915685" lvl="1" indent="-414797" defTabSz="561340">
              <a:spcBef>
                <a:spcPts val="600"/>
              </a:spcBef>
              <a:defRPr sz="4760">
                <a:latin typeface="Monaco"/>
                <a:ea typeface="Monaco"/>
                <a:cs typeface="Monaco"/>
                <a:sym typeface="Monaco"/>
              </a:defRPr>
            </a:pPr>
            <a:r>
              <a:t>DELETE</a:t>
            </a:r>
          </a:p>
        </p:txBody>
      </p:sp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Making an  API Call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>
            <a:lvl1pPr marL="0" indent="0" algn="r">
              <a:buSzTx/>
              <a:buNone/>
              <a:defRPr sz="21000">
                <a:solidFill>
                  <a:srgbClr val="FFFFFF"/>
                </a:solidFill>
              </a:defRPr>
            </a:lvl1pPr>
          </a:lstStyle>
          <a:p>
            <a:r>
              <a:t>Making an  API Call</a:t>
            </a:r>
          </a:p>
        </p:txBody>
      </p:sp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The Steps</a:t>
            </a:r>
          </a:p>
        </p:txBody>
      </p:sp>
      <p:sp>
        <p:nvSpPr>
          <p:cNvPr id="207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1600200" indent="-1600200">
              <a:buAutoNum type="arabicPeriod"/>
            </a:pPr>
            <a:r>
              <a:t>Build your URL</a:t>
            </a:r>
          </a:p>
          <a:p>
            <a:pPr marL="1600200" indent="-1600200">
              <a:buAutoNum type="arabicPeriod"/>
              <a:defRPr>
                <a:solidFill>
                  <a:srgbClr val="B4B4B4"/>
                </a:solidFill>
              </a:defRPr>
            </a:pPr>
            <a:r>
              <a:t>Encode the URL</a:t>
            </a:r>
          </a:p>
          <a:p>
            <a:pPr marL="1600200" indent="-1600200">
              <a:buAutoNum type="arabicPeriod"/>
              <a:defRPr>
                <a:solidFill>
                  <a:srgbClr val="B4B4B4"/>
                </a:solidFill>
              </a:defRPr>
            </a:pPr>
            <a:r>
              <a:t>Process the content</a:t>
            </a:r>
          </a:p>
          <a:p>
            <a:pPr marL="1600200" indent="-1600200">
              <a:buAutoNum type="arabicPeriod"/>
              <a:defRPr>
                <a:solidFill>
                  <a:srgbClr val="B4B4B4"/>
                </a:solidFill>
              </a:defRPr>
            </a:pPr>
            <a:r>
              <a:t>Transform to a usable format</a:t>
            </a:r>
          </a:p>
        </p:txBody>
      </p:sp>
    </p:spTree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1. Building your Query</a:t>
            </a:r>
          </a:p>
        </p:txBody>
      </p:sp>
      <p:sp>
        <p:nvSpPr>
          <p:cNvPr id="210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None/>
            </a:pPr>
            <a:r>
              <a:rPr dirty="0"/>
              <a:t>Many tools that make life easier:</a:t>
            </a:r>
          </a:p>
          <a:p>
            <a:pPr>
              <a:spcBef>
                <a:spcPts val="1000"/>
              </a:spcBef>
              <a:defRPr i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u="sng" dirty="0">
                <a:hlinkClick r:id="rId2"/>
              </a:rPr>
              <a:t>Insomnia</a:t>
            </a:r>
          </a:p>
          <a:p>
            <a:pPr>
              <a:spcBef>
                <a:spcPts val="1000"/>
              </a:spcBef>
              <a:defRPr i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u="sng" dirty="0">
                <a:hlinkClick r:id="rId3"/>
              </a:rPr>
              <a:t>Advanced REST Client</a:t>
            </a:r>
            <a:endParaRPr dirty="0">
              <a:latin typeface="Franklin Gothic Book"/>
              <a:ea typeface="Franklin Gothic Book"/>
              <a:cs typeface="Franklin Gothic Book"/>
              <a:sym typeface="Franklin Gothic Book"/>
            </a:endParaRPr>
          </a:p>
          <a:p>
            <a:pPr>
              <a:spcBef>
                <a:spcPts val="1000"/>
              </a:spcBef>
              <a:defRPr i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u="sng" dirty="0" err="1">
                <a:hlinkClick r:id="rId4"/>
              </a:rPr>
              <a:t>PostMan</a:t>
            </a:r>
            <a:endParaRPr dirty="0">
              <a:latin typeface="Franklin Gothic Book"/>
              <a:ea typeface="Franklin Gothic Book"/>
              <a:cs typeface="Franklin Gothic Book"/>
              <a:sym typeface="Franklin Gothic Book"/>
            </a:endParaRPr>
          </a:p>
          <a:p>
            <a:pPr>
              <a:spcBef>
                <a:spcPts val="1000"/>
              </a:spcBef>
              <a:defRPr i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lang="en-US" dirty="0">
                <a:latin typeface="Franklin Gothic Book"/>
                <a:ea typeface="Franklin Gothic Book"/>
                <a:cs typeface="Franklin Gothic Book"/>
                <a:sym typeface="Franklin Gothic Book"/>
              </a:rPr>
              <a:t>Your internet browser</a:t>
            </a:r>
          </a:p>
          <a:p>
            <a:pPr>
              <a:spcBef>
                <a:spcPts val="1000"/>
              </a:spcBef>
              <a:defRPr i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dirty="0">
                <a:latin typeface="Franklin Gothic Book"/>
                <a:ea typeface="Franklin Gothic Book"/>
                <a:cs typeface="Franklin Gothic Book"/>
                <a:sym typeface="Franklin Gothic Book"/>
              </a:rPr>
              <a:t>And others…</a:t>
            </a:r>
          </a:p>
        </p:txBody>
      </p:sp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Screen Shot 2019-10-06 at 20.42.42.png" descr="Screen Shot 2019-10-06 at 20.42.4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5295" y="1910771"/>
            <a:ext cx="16273410" cy="8996912"/>
          </a:xfrm>
          <a:prstGeom prst="rect">
            <a:avLst/>
          </a:prstGeom>
          <a:ln w="12700">
            <a:miter lim="400000"/>
          </a:ln>
        </p:spPr>
      </p:pic>
      <p:sp>
        <p:nvSpPr>
          <p:cNvPr id="213" name="WPRDC API Call in Insomnia"/>
          <p:cNvSpPr txBox="1"/>
          <p:nvPr/>
        </p:nvSpPr>
        <p:spPr>
          <a:xfrm>
            <a:off x="8005954" y="11268775"/>
            <a:ext cx="8372092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WPRDC API Call in Insomnia</a:t>
            </a:r>
          </a:p>
        </p:txBody>
      </p:sp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The Steps</a:t>
            </a:r>
          </a:p>
        </p:txBody>
      </p:sp>
      <p:sp>
        <p:nvSpPr>
          <p:cNvPr id="216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1600200" indent="-1600200">
              <a:buAutoNum type="arabicPeriod"/>
            </a:pPr>
            <a:r>
              <a:t>Build your URL</a:t>
            </a:r>
          </a:p>
          <a:p>
            <a:pPr marL="1600200" indent="-1600200">
              <a:buAutoNum type="arabicPeriod"/>
            </a:pPr>
            <a:r>
              <a:t>Encode the URL</a:t>
            </a:r>
          </a:p>
          <a:p>
            <a:pPr marL="1600200" indent="-1600200">
              <a:buAutoNum type="arabicPeriod"/>
              <a:defRPr>
                <a:solidFill>
                  <a:srgbClr val="BABBB6"/>
                </a:solidFill>
              </a:defRPr>
            </a:pPr>
            <a:r>
              <a:t>Process the content</a:t>
            </a:r>
          </a:p>
          <a:p>
            <a:pPr marL="1600200" indent="-1600200">
              <a:buAutoNum type="arabicPeriod"/>
              <a:defRPr>
                <a:solidFill>
                  <a:srgbClr val="BABBB6"/>
                </a:solidFill>
              </a:defRPr>
            </a:pPr>
            <a:r>
              <a:t>Transform to a usable format</a:t>
            </a:r>
          </a:p>
        </p:txBody>
      </p:sp>
    </p:spTree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19" name="demo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demo</a:t>
            </a:r>
          </a:p>
        </p:txBody>
      </p:sp>
      <p:pic>
        <p:nvPicPr>
          <p:cNvPr id="22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21" name="URLencode(&quot;someString&quot;, repeated = TRUE)"/>
          <p:cNvSpPr txBox="1">
            <a:spLocks noGrp="1"/>
          </p:cNvSpPr>
          <p:nvPr>
            <p:ph type="body" idx="21"/>
          </p:nvPr>
        </p:nvSpPr>
        <p:spPr>
          <a:xfrm>
            <a:off x="1465113" y="6247414"/>
            <a:ext cx="21453774" cy="1221172"/>
          </a:xfrm>
          <a:prstGeom prst="rect">
            <a:avLst/>
          </a:prstGeom>
        </p:spPr>
        <p:txBody>
          <a:bodyPr/>
          <a:lstStyle/>
          <a:p>
            <a:r>
              <a:t>URLencode("someString", repeated = TRUE)</a:t>
            </a:r>
          </a:p>
        </p:txBody>
      </p:sp>
    </p:spTree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The Steps</a:t>
            </a:r>
          </a:p>
        </p:txBody>
      </p:sp>
      <p:sp>
        <p:nvSpPr>
          <p:cNvPr id="224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1600200" indent="-1600200">
              <a:buAutoNum type="arabicPeriod"/>
            </a:pPr>
            <a:r>
              <a:t>Build your URL</a:t>
            </a:r>
          </a:p>
          <a:p>
            <a:pPr marL="1600200" indent="-1600200">
              <a:buAutoNum type="arabicPeriod"/>
            </a:pPr>
            <a:r>
              <a:t>Encode the URL</a:t>
            </a:r>
          </a:p>
          <a:p>
            <a:pPr marL="1600200" indent="-1600200">
              <a:buAutoNum type="arabicPeriod"/>
              <a:defRPr>
                <a:solidFill>
                  <a:srgbClr val="000000"/>
                </a:solidFill>
              </a:defRPr>
            </a:pPr>
            <a:r>
              <a:t>Process the content</a:t>
            </a:r>
          </a:p>
          <a:p>
            <a:pPr marL="1600200" indent="-1600200">
              <a:buAutoNum type="arabicPeriod"/>
              <a:defRPr>
                <a:solidFill>
                  <a:srgbClr val="BABBB6"/>
                </a:solidFill>
              </a:defRPr>
            </a:pPr>
            <a:r>
              <a:t>Transform to a usable format</a:t>
            </a:r>
          </a:p>
        </p:txBody>
      </p:sp>
    </p:spTree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Conten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Content</a:t>
            </a:r>
          </a:p>
        </p:txBody>
      </p:sp>
      <p:sp>
        <p:nvSpPr>
          <p:cNvPr id="227" name="Any API call will have multiple portions of it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Any API call will have multiple portions of it.</a:t>
            </a:r>
          </a:p>
          <a:p>
            <a:r>
              <a:t>2 most important are:</a:t>
            </a:r>
          </a:p>
          <a:p>
            <a:pPr lvl="1"/>
            <a:r>
              <a:t>Content</a:t>
            </a:r>
          </a:p>
          <a:p>
            <a:pPr lvl="1"/>
            <a:r>
              <a:t>status_code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–Willie Sutton"/>
          <p:cNvSpPr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–Willie Sutton</a:t>
            </a:r>
          </a:p>
        </p:txBody>
      </p:sp>
      <p:sp>
        <p:nvSpPr>
          <p:cNvPr id="205" name="“I rob banks use databases because its where the money data is.”"/>
          <p:cNvSpPr>
            <a:spLocks noGrp="1"/>
          </p:cNvSpPr>
          <p:nvPr>
            <p:ph type="body" idx="22"/>
          </p:nvPr>
        </p:nvSpPr>
        <p:spPr>
          <a:xfrm>
            <a:off x="2187690" y="2774352"/>
            <a:ext cx="19621501" cy="5168901"/>
          </a:xfrm>
          <a:prstGeom prst="rect">
            <a:avLst/>
          </a:prstGeom>
        </p:spPr>
        <p:txBody>
          <a:bodyPr/>
          <a:lstStyle/>
          <a:p>
            <a:r>
              <a:t>“I </a:t>
            </a:r>
            <a:r>
              <a:rPr strike="sngStrike"/>
              <a:t>rob banks</a:t>
            </a:r>
            <a:r>
              <a:t> use databases because its where the </a:t>
            </a:r>
            <a:r>
              <a:rPr strike="sngStrike"/>
              <a:t>money</a:t>
            </a:r>
            <a:r>
              <a:t> data is.”</a:t>
            </a:r>
          </a:p>
        </p:txBody>
      </p:sp>
    </p:spTree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etting to the conten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Getting to the content</a:t>
            </a:r>
          </a:p>
        </p:txBody>
      </p:sp>
      <p:sp>
        <p:nvSpPr>
          <p:cNvPr id="230" name="Most API calls you will be making are GET requests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00197" indent="-500197" defTabSz="676909">
              <a:spcBef>
                <a:spcPts val="5300"/>
              </a:spcBef>
              <a:defRPr sz="5740"/>
            </a:pPr>
            <a:r>
              <a:t>Most API calls you will be making are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GET</a:t>
            </a:r>
            <a:r>
              <a:t> requests.</a:t>
            </a:r>
          </a:p>
          <a:p>
            <a:pPr marL="500197" indent="-500197" defTabSz="676909">
              <a:spcBef>
                <a:spcPts val="5300"/>
              </a:spcBef>
              <a:defRPr sz="5740"/>
            </a:pPr>
            <a:endParaRPr/>
          </a:p>
          <a:p>
            <a:pPr marL="500197" indent="-500197" defTabSz="676909">
              <a:spcBef>
                <a:spcPts val="5300"/>
              </a:spcBef>
              <a:defRPr sz="5740"/>
            </a:pPr>
            <a:endParaRPr/>
          </a:p>
          <a:p>
            <a:pPr marL="500197" indent="-500197" defTabSz="676909">
              <a:spcBef>
                <a:spcPts val="5300"/>
              </a:spcBef>
              <a:defRPr sz="5740"/>
            </a:pPr>
            <a:r>
              <a:t>Arguments you may need:</a:t>
            </a:r>
          </a:p>
          <a:p>
            <a:pPr marL="1104209" lvl="1" indent="-500197" defTabSz="676909">
              <a:spcBef>
                <a:spcPts val="5300"/>
              </a:spcBef>
              <a:defRPr sz="5740"/>
            </a:pPr>
            <a:r>
              <a:rPr>
                <a:latin typeface="Monaco"/>
                <a:ea typeface="Monaco"/>
                <a:cs typeface="Monaco"/>
                <a:sym typeface="Monaco"/>
              </a:rPr>
              <a:t>$something</a:t>
            </a:r>
            <a:r>
              <a:t> after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fromJSON</a:t>
            </a:r>
            <a:r>
              <a:t> function</a:t>
            </a:r>
          </a:p>
          <a:p>
            <a:pPr marL="1104209" lvl="1" indent="-500197" defTabSz="676909">
              <a:spcBef>
                <a:spcPts val="5300"/>
              </a:spcBef>
              <a:defRPr sz="5740">
                <a:latin typeface="Monaco"/>
                <a:ea typeface="Monaco"/>
                <a:cs typeface="Monaco"/>
                <a:sym typeface="Monaco"/>
              </a:defRPr>
            </a:pPr>
            <a:r>
              <a:t>flatten=TRUE</a:t>
            </a:r>
          </a:p>
        </p:txBody>
      </p:sp>
      <p:sp>
        <p:nvSpPr>
          <p:cNvPr id="231" name="get &lt;- httr::GET(“encodedURL”)…"/>
          <p:cNvSpPr/>
          <p:nvPr/>
        </p:nvSpPr>
        <p:spPr>
          <a:xfrm>
            <a:off x="1129200" y="4190161"/>
            <a:ext cx="22138301" cy="2354298"/>
          </a:xfrm>
          <a:prstGeom prst="rect">
            <a:avLst/>
          </a:prstGeom>
          <a:solidFill>
            <a:srgbClr val="EBEBEB"/>
          </a:solidFill>
          <a:ln w="25400">
            <a:solidFill>
              <a:srgbClr val="929292"/>
            </a:solidFill>
            <a:miter lim="400000"/>
          </a:ln>
          <a:effectLst>
            <a:outerShdw blurRad="101600" dist="51418" dir="5452524" rotWithShape="0">
              <a:srgbClr val="000000">
                <a:alpha val="55181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lvl="4" algn="l">
              <a:defRPr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get &lt;- </a:t>
            </a:r>
            <a:r>
              <a:rPr dirty="0" err="1">
                <a:latin typeface="Lucida Console" panose="020B0609040504020204" pitchFamily="49" charset="0"/>
              </a:rPr>
              <a:t>httr</a:t>
            </a:r>
            <a:r>
              <a:rPr dirty="0">
                <a:latin typeface="Lucida Console" panose="020B0609040504020204" pitchFamily="49" charset="0"/>
              </a:rPr>
              <a:t>::GET(“</a:t>
            </a:r>
            <a:r>
              <a:rPr dirty="0" err="1">
                <a:latin typeface="Lucida Console" panose="020B0609040504020204" pitchFamily="49" charset="0"/>
              </a:rPr>
              <a:t>encodedURL</a:t>
            </a:r>
            <a:r>
              <a:rPr dirty="0">
                <a:latin typeface="Lucida Console" panose="020B0609040504020204" pitchFamily="49" charset="0"/>
              </a:rPr>
              <a:t>”)</a:t>
            </a:r>
          </a:p>
          <a:p>
            <a:pPr lvl="4" algn="l">
              <a:defRPr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c &lt;- </a:t>
            </a:r>
            <a:r>
              <a:rPr dirty="0" err="1">
                <a:latin typeface="Lucida Console" panose="020B0609040504020204" pitchFamily="49" charset="0"/>
              </a:rPr>
              <a:t>jsonlite</a:t>
            </a:r>
            <a:r>
              <a:rPr dirty="0">
                <a:latin typeface="Lucida Console" panose="020B0609040504020204" pitchFamily="49" charset="0"/>
              </a:rPr>
              <a:t>::</a:t>
            </a:r>
            <a:r>
              <a:rPr dirty="0" err="1">
                <a:latin typeface="Lucida Console" panose="020B0609040504020204" pitchFamily="49" charset="0"/>
              </a:rPr>
              <a:t>fromJSON</a:t>
            </a:r>
            <a:r>
              <a:rPr dirty="0">
                <a:latin typeface="Lucida Console" panose="020B0609040504020204" pitchFamily="49" charset="0"/>
              </a:rPr>
              <a:t>(content(get, "text"))</a:t>
            </a:r>
          </a:p>
        </p:txBody>
      </p:sp>
    </p:spTree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Errors</a:t>
            </a:r>
          </a:p>
        </p:txBody>
      </p:sp>
      <p:sp>
        <p:nvSpPr>
          <p:cNvPr id="234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603896" indent="-603896" defTabSz="817244">
              <a:spcBef>
                <a:spcPts val="6400"/>
              </a:spcBef>
              <a:defRPr sz="6930"/>
            </a:pPr>
            <a:r>
              <a:t>Status codes indicate the result of the HTTP request.</a:t>
            </a:r>
          </a:p>
          <a:p>
            <a:pPr marL="1333130" lvl="1" indent="-603896" defTabSz="817244">
              <a:spcBef>
                <a:spcPts val="900"/>
              </a:spcBef>
              <a:defRPr sz="6930" b="1" i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100’s</a:t>
            </a:r>
            <a:r>
              <a:rPr b="0">
                <a:latin typeface="Franklin Gothic Book"/>
                <a:ea typeface="Franklin Gothic Book"/>
                <a:cs typeface="Franklin Gothic Book"/>
                <a:sym typeface="Franklin Gothic Book"/>
              </a:rPr>
              <a:t> - info</a:t>
            </a:r>
            <a:endParaRPr>
              <a:latin typeface="Franklin Gothic Book"/>
              <a:ea typeface="Franklin Gothic Book"/>
              <a:cs typeface="Franklin Gothic Book"/>
              <a:sym typeface="Franklin Gothic Book"/>
            </a:endParaRPr>
          </a:p>
          <a:p>
            <a:pPr marL="1333130" lvl="1" indent="-603896" defTabSz="817244">
              <a:spcBef>
                <a:spcPts val="900"/>
              </a:spcBef>
              <a:defRPr sz="6930" b="1" i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200’s</a:t>
            </a:r>
            <a:r>
              <a:rPr b="0">
                <a:latin typeface="Franklin Gothic Book"/>
                <a:ea typeface="Franklin Gothic Book"/>
                <a:cs typeface="Franklin Gothic Book"/>
                <a:sym typeface="Franklin Gothic Book"/>
              </a:rPr>
              <a:t> - success</a:t>
            </a:r>
            <a:endParaRPr>
              <a:latin typeface="Franklin Gothic Book"/>
              <a:ea typeface="Franklin Gothic Book"/>
              <a:cs typeface="Franklin Gothic Book"/>
              <a:sym typeface="Franklin Gothic Book"/>
            </a:endParaRPr>
          </a:p>
          <a:p>
            <a:pPr marL="1333130" lvl="1" indent="-603896" defTabSz="817244">
              <a:spcBef>
                <a:spcPts val="900"/>
              </a:spcBef>
              <a:defRPr sz="6930" b="1" i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300’s</a:t>
            </a:r>
            <a:r>
              <a:rPr b="0">
                <a:latin typeface="Franklin Gothic Book"/>
                <a:ea typeface="Franklin Gothic Book"/>
                <a:cs typeface="Franklin Gothic Book"/>
                <a:sym typeface="Franklin Gothic Book"/>
              </a:rPr>
              <a:t> - redirection</a:t>
            </a:r>
            <a:endParaRPr>
              <a:latin typeface="Franklin Gothic Book"/>
              <a:ea typeface="Franklin Gothic Book"/>
              <a:cs typeface="Franklin Gothic Book"/>
              <a:sym typeface="Franklin Gothic Book"/>
            </a:endParaRPr>
          </a:p>
          <a:p>
            <a:pPr marL="1333130" lvl="1" indent="-603896" defTabSz="817244">
              <a:spcBef>
                <a:spcPts val="900"/>
              </a:spcBef>
              <a:defRPr sz="6930" b="1" i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400’s</a:t>
            </a:r>
            <a:r>
              <a:rPr b="0">
                <a:latin typeface="Franklin Gothic Book"/>
                <a:ea typeface="Franklin Gothic Book"/>
                <a:cs typeface="Franklin Gothic Book"/>
                <a:sym typeface="Franklin Gothic Book"/>
              </a:rPr>
              <a:t> - client error (you messed up)</a:t>
            </a:r>
            <a:endParaRPr>
              <a:latin typeface="Franklin Gothic Book"/>
              <a:ea typeface="Franklin Gothic Book"/>
              <a:cs typeface="Franklin Gothic Book"/>
              <a:sym typeface="Franklin Gothic Book"/>
            </a:endParaRPr>
          </a:p>
          <a:p>
            <a:pPr marL="1333130" lvl="1" indent="-603896" defTabSz="817244">
              <a:spcBef>
                <a:spcPts val="900"/>
              </a:spcBef>
              <a:defRPr sz="6930" b="1" i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500</a:t>
            </a:r>
            <a:r>
              <a:rPr b="0">
                <a:latin typeface="Franklin Gothic Book"/>
                <a:ea typeface="Franklin Gothic Book"/>
                <a:cs typeface="Franklin Gothic Book"/>
                <a:sym typeface="Franklin Gothic Book"/>
              </a:rPr>
              <a:t> ’s- server error (something went wrong on their end, but you still could have messed up)</a:t>
            </a:r>
          </a:p>
        </p:txBody>
      </p:sp>
    </p:spTree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37" name="font-awesome_4-6-3_users_256_0_d3d3d3_none.png" descr="font-awesome_4-6-3_users_256_0_d3d3d3_non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712" y="254000"/>
            <a:ext cx="3251201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38" name="exercis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exercise</a:t>
            </a:r>
          </a:p>
        </p:txBody>
      </p:sp>
      <p:sp>
        <p:nvSpPr>
          <p:cNvPr id="239" name="Open exercises/api_practice.Rmd and use the chunk labeled “Blotter”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Open exercises/api_practice.Rmd and use the chunk labeled “Blotter”</a:t>
            </a:r>
          </a:p>
          <a:p>
            <a:pPr lvl="1"/>
            <a:r>
              <a:t>Like last class generate an API call that downloads all of the data from the </a:t>
            </a:r>
            <a:r>
              <a:rPr u="sng">
                <a:hlinkClick r:id="rId5"/>
              </a:rPr>
              <a:t>City of Pittsburgh Police Blotter</a:t>
            </a:r>
          </a:p>
          <a:p>
            <a:pPr lvl="2"/>
            <a:r>
              <a:t>It might be easier to build the query in Insomnia or something else first</a:t>
            </a:r>
          </a:p>
          <a:p>
            <a:pPr lvl="2"/>
            <a:r>
              <a:t>Stretch: After you have built a query that calls all of the data, add a group by or filter of some kind</a:t>
            </a:r>
          </a:p>
        </p:txBody>
      </p:sp>
      <p:pic>
        <p:nvPicPr>
          <p:cNvPr id="240" name="timer_10min.mov" descr="timer_10min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7643665" y="10435607"/>
            <a:ext cx="5486401" cy="1676401"/>
          </a:xfrm>
          <a:prstGeom prst="rect">
            <a:avLst/>
          </a:prstGeom>
          <a:ln w="12700">
            <a:solidFill>
              <a:srgbClr val="929292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3533" fill="hold"/>
                                        <p:tgtEl>
                                          <p:spTgt spid="24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40"/>
                </p:tgtEl>
              </p:cMediaNode>
            </p:video>
            <p:seq concurrent="1" prevAc="none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4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4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0"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patial Data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sz="16000">
                <a:solidFill>
                  <a:srgbClr val="447FB5"/>
                </a:solidFill>
              </a:defRPr>
            </a:lvl1pPr>
          </a:lstStyle>
          <a:p>
            <a:r>
              <a:rPr lang="en-US" dirty="0"/>
              <a:t>Esri API Example</a:t>
            </a:r>
            <a:endParaRPr dirty="0"/>
          </a:p>
        </p:txBody>
      </p:sp>
    </p:spTree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Screen Shot 2019-10-06 at 20.38.14.png" descr="Screen Shot 2019-10-06 at 20.38.1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290" y="228831"/>
            <a:ext cx="12070060" cy="12325590"/>
          </a:xfrm>
          <a:prstGeom prst="rect">
            <a:avLst/>
          </a:prstGeom>
          <a:ln w="12700">
            <a:miter lim="400000"/>
          </a:ln>
        </p:spPr>
      </p:pic>
      <p:sp>
        <p:nvSpPr>
          <p:cNvPr id="245" name="Source: Allegheny County Esri API"/>
          <p:cNvSpPr txBox="1"/>
          <p:nvPr/>
        </p:nvSpPr>
        <p:spPr>
          <a:xfrm>
            <a:off x="3930694" y="12742341"/>
            <a:ext cx="5697253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300"/>
            </a:pPr>
            <a:r>
              <a:t>Source: </a:t>
            </a:r>
            <a:r>
              <a:rPr u="sng">
                <a:hlinkClick r:id="rId3"/>
              </a:rPr>
              <a:t>Allegheny</a:t>
            </a:r>
            <a:r>
              <a:t> County Esri API</a:t>
            </a:r>
          </a:p>
        </p:txBody>
      </p:sp>
      <p:grpSp>
        <p:nvGrpSpPr>
          <p:cNvPr id="248" name="Group"/>
          <p:cNvGrpSpPr/>
          <p:nvPr/>
        </p:nvGrpSpPr>
        <p:grpSpPr>
          <a:xfrm>
            <a:off x="7822725" y="6909176"/>
            <a:ext cx="14306991" cy="2808949"/>
            <a:chOff x="0" y="0"/>
            <a:chExt cx="14306990" cy="2808947"/>
          </a:xfrm>
        </p:grpSpPr>
        <p:sp>
          <p:nvSpPr>
            <p:cNvPr id="246" name="Same as the select portion of a SQL query"/>
            <p:cNvSpPr/>
            <p:nvPr/>
          </p:nvSpPr>
          <p:spPr>
            <a:xfrm>
              <a:off x="6694530" y="446727"/>
              <a:ext cx="7612461" cy="236220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FF40FF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4500">
                  <a:solidFill>
                    <a:srgbClr val="FF40FF"/>
                  </a:solidFill>
                </a:defRPr>
              </a:lvl1pPr>
            </a:lstStyle>
            <a:p>
              <a:r>
                <a:t>Same as the select portion of a SQL query</a:t>
              </a:r>
            </a:p>
          </p:txBody>
        </p:sp>
        <p:sp>
          <p:nvSpPr>
            <p:cNvPr id="247" name="Group"/>
            <p:cNvSpPr/>
            <p:nvPr/>
          </p:nvSpPr>
          <p:spPr>
            <a:xfrm>
              <a:off x="0" y="0"/>
              <a:ext cx="6687939" cy="28089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553" y="3336"/>
                  </a:moveTo>
                  <a:lnTo>
                    <a:pt x="0" y="0"/>
                  </a:lnTo>
                  <a:lnTo>
                    <a:pt x="21600" y="21600"/>
                  </a:lnTo>
                  <a:lnTo>
                    <a:pt x="21553" y="3336"/>
                  </a:lnTo>
                  <a:close/>
                </a:path>
              </a:pathLst>
            </a:custGeom>
            <a:solidFill>
              <a:srgbClr val="FF40FF">
                <a:alpha val="5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251" name="Group"/>
          <p:cNvGrpSpPr/>
          <p:nvPr/>
        </p:nvGrpSpPr>
        <p:grpSpPr>
          <a:xfrm>
            <a:off x="8522043" y="1117972"/>
            <a:ext cx="14621699" cy="2007348"/>
            <a:chOff x="0" y="-316111"/>
            <a:chExt cx="14621698" cy="2007347"/>
          </a:xfrm>
        </p:grpSpPr>
        <p:sp>
          <p:nvSpPr>
            <p:cNvPr id="249" name="SQL like where statement to get one the data you want"/>
            <p:cNvSpPr/>
            <p:nvPr/>
          </p:nvSpPr>
          <p:spPr>
            <a:xfrm>
              <a:off x="3199225" y="9044"/>
              <a:ext cx="11422474" cy="1682192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96FF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4500">
                  <a:solidFill>
                    <a:srgbClr val="0096FF"/>
                  </a:solidFill>
                </a:defRPr>
              </a:lvl1pPr>
            </a:lstStyle>
            <a:p>
              <a:r>
                <a:t>SQL like where statement to get one the data you want</a:t>
              </a:r>
            </a:p>
          </p:txBody>
        </p:sp>
        <p:sp>
          <p:nvSpPr>
            <p:cNvPr id="250" name="Triangle"/>
            <p:cNvSpPr/>
            <p:nvPr/>
          </p:nvSpPr>
          <p:spPr>
            <a:xfrm rot="10800000" flipH="1">
              <a:off x="-1" y="-316112"/>
              <a:ext cx="3180172" cy="19775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553" y="18264"/>
                  </a:moveTo>
                  <a:lnTo>
                    <a:pt x="0" y="21600"/>
                  </a:lnTo>
                  <a:lnTo>
                    <a:pt x="21600" y="0"/>
                  </a:lnTo>
                  <a:lnTo>
                    <a:pt x="21553" y="18264"/>
                  </a:lnTo>
                  <a:close/>
                </a:path>
              </a:pathLst>
            </a:custGeom>
            <a:solidFill>
              <a:srgbClr val="0096FF">
                <a:alpha val="5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10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10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8" grpId="0" animBg="1" advAuto="0"/>
      <p:bldP spid="251" grpId="0" animBg="1" advAuto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etting Spatial data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Getting Spatial data</a:t>
            </a:r>
          </a:p>
        </p:txBody>
      </p:sp>
      <p:sp>
        <p:nvSpPr>
          <p:cNvPr id="254" name="For ESRI API’s so long as your format is set to GEOJSON…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For ESRI API’s so long as your format is set to GEOJSON…</a:t>
            </a:r>
          </a:p>
          <a:p>
            <a:endParaRPr/>
          </a:p>
          <a:p>
            <a:endParaRPr/>
          </a:p>
          <a:p>
            <a:r>
              <a:t>Its that easy</a:t>
            </a:r>
          </a:p>
        </p:txBody>
      </p:sp>
      <p:sp>
        <p:nvSpPr>
          <p:cNvPr id="255" name="data &lt;- readOGR(&quot;encodedURL&quot;)"/>
          <p:cNvSpPr/>
          <p:nvPr/>
        </p:nvSpPr>
        <p:spPr>
          <a:xfrm>
            <a:off x="1122850" y="5680851"/>
            <a:ext cx="22138301" cy="2354298"/>
          </a:xfrm>
          <a:prstGeom prst="rect">
            <a:avLst/>
          </a:prstGeom>
          <a:solidFill>
            <a:srgbClr val="EBEBEB"/>
          </a:solidFill>
          <a:ln w="25400">
            <a:solidFill>
              <a:srgbClr val="929292"/>
            </a:solidFill>
            <a:miter lim="400000"/>
          </a:ln>
          <a:effectLst>
            <a:outerShdw blurRad="101600" dist="51418" dir="5452524" rotWithShape="0">
              <a:srgbClr val="000000">
                <a:alpha val="55181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lvl="4" algn="l">
              <a:defRPr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data &lt;- </a:t>
            </a:r>
            <a:r>
              <a:rPr lang="en-US" dirty="0" err="1">
                <a:latin typeface="Lucida Console" panose="020B0609040504020204" pitchFamily="49" charset="0"/>
              </a:rPr>
              <a:t>st_read</a:t>
            </a:r>
            <a:r>
              <a:rPr dirty="0">
                <a:latin typeface="Lucida Console" panose="020B0609040504020204" pitchFamily="49" charset="0"/>
              </a:rPr>
              <a:t>("</a:t>
            </a:r>
            <a:r>
              <a:rPr dirty="0" err="1">
                <a:latin typeface="Lucida Console" panose="020B0609040504020204" pitchFamily="49" charset="0"/>
              </a:rPr>
              <a:t>encodedURL</a:t>
            </a:r>
            <a:r>
              <a:rPr dirty="0">
                <a:latin typeface="Lucida Console" panose="020B0609040504020204" pitchFamily="49" charset="0"/>
              </a:rPr>
              <a:t>")</a:t>
            </a:r>
          </a:p>
        </p:txBody>
      </p:sp>
    </p:spTree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58" name="font-awesome_4-6-3_users_256_0_d3d3d3_none.png" descr="font-awesome_4-6-3_users_256_0_d3d3d3_non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712" y="254000"/>
            <a:ext cx="3251201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59" name="exercis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exercise</a:t>
            </a:r>
          </a:p>
        </p:txBody>
      </p:sp>
      <p:sp>
        <p:nvSpPr>
          <p:cNvPr id="260" name="Open exercises/api_practice.Rmd and go to the chunk labeled “Esri”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Open exercises/</a:t>
            </a:r>
            <a:r>
              <a:rPr dirty="0" err="1"/>
              <a:t>api_practice.Rmd</a:t>
            </a:r>
            <a:r>
              <a:rPr dirty="0"/>
              <a:t> and go to the chunk labeled “Esri”</a:t>
            </a:r>
          </a:p>
          <a:p>
            <a:pPr lvl="1"/>
            <a:r>
              <a:rPr dirty="0"/>
              <a:t>Look at the fields on the </a:t>
            </a:r>
            <a:r>
              <a:rPr lang="en-US"/>
              <a:t>Polling Places </a:t>
            </a:r>
            <a:r>
              <a:t>Election </a:t>
            </a:r>
            <a:r>
              <a:rPr dirty="0"/>
              <a:t>layer from the Allegheny County Esri API: </a:t>
            </a:r>
            <a:endParaRPr lang="en-US" dirty="0"/>
          </a:p>
          <a:p>
            <a:pPr lvl="2"/>
            <a:r>
              <a:rPr lang="en-US" dirty="0">
                <a:hlinkClick r:id="rId5"/>
              </a:rPr>
              <a:t>https://services1.arcgis.com/vdNDkVykv9vEWFX4/ArcGIS/rest/services/Polling_Places_2020/FeatureServer/0/query</a:t>
            </a:r>
            <a:endParaRPr lang="en-US" dirty="0"/>
          </a:p>
          <a:p>
            <a:pPr lvl="2"/>
            <a:r>
              <a:rPr dirty="0"/>
              <a:t>Get all of the polling places in just the City of Pittsburgh and load it into R from the URL</a:t>
            </a:r>
          </a:p>
        </p:txBody>
      </p:sp>
      <p:pic>
        <p:nvPicPr>
          <p:cNvPr id="261" name="timer_10min.mov" descr="timer_10min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7643665" y="10435607"/>
            <a:ext cx="5486401" cy="1676401"/>
          </a:xfrm>
          <a:prstGeom prst="rect">
            <a:avLst/>
          </a:prstGeom>
          <a:ln w="12700">
            <a:solidFill>
              <a:srgbClr val="929292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3533" fill="hold"/>
                                        <p:tgtEl>
                                          <p:spTgt spid="26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61"/>
                </p:tgtEl>
              </p:cMediaNode>
            </p:video>
            <p:seq concurrent="1" prevAc="none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6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6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1"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64" name="Solution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Solution</a:t>
            </a:r>
          </a:p>
        </p:txBody>
      </p:sp>
      <p:sp>
        <p:nvSpPr>
          <p:cNvPr id="265" name="Solutions to both of todays exercises are in: api_practice_solutions.R"/>
          <p:cNvSpPr txBox="1">
            <a:spLocks noGrp="1"/>
          </p:cNvSpPr>
          <p:nvPr>
            <p:ph type="body" idx="21"/>
          </p:nvPr>
        </p:nvSpPr>
        <p:spPr>
          <a:xfrm>
            <a:off x="3475732" y="5952403"/>
            <a:ext cx="17445237" cy="1811194"/>
          </a:xfrm>
          <a:prstGeom prst="rect">
            <a:avLst/>
          </a:prstGeom>
        </p:spPr>
        <p:txBody>
          <a:bodyPr/>
          <a:lstStyle>
            <a:lvl1pPr marL="0" indent="0">
              <a:buClrTx/>
              <a:buSzTx/>
              <a:buNone/>
            </a:lvl1pPr>
          </a:lstStyle>
          <a:p>
            <a:pPr algn="ctr"/>
            <a:r>
              <a:rPr dirty="0"/>
              <a:t>Solutions to both of todays exercises are in: </a:t>
            </a:r>
            <a:r>
              <a:rPr dirty="0" err="1"/>
              <a:t>api_practice_solutions.R</a:t>
            </a:r>
            <a:endParaRPr dirty="0"/>
          </a:p>
        </p:txBody>
      </p:sp>
      <p:pic>
        <p:nvPicPr>
          <p:cNvPr id="26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The Steps</a:t>
            </a:r>
          </a:p>
        </p:txBody>
      </p:sp>
      <p:sp>
        <p:nvSpPr>
          <p:cNvPr id="269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1600200" indent="-1600200">
              <a:buAutoNum type="arabicPeriod"/>
              <a:defRPr>
                <a:solidFill>
                  <a:srgbClr val="B4B4B4"/>
                </a:solidFill>
              </a:defRPr>
            </a:pPr>
            <a:r>
              <a:t>Build your URL</a:t>
            </a:r>
          </a:p>
          <a:p>
            <a:pPr marL="1600200" indent="-1600200">
              <a:buAutoNum type="arabicPeriod"/>
              <a:defRPr>
                <a:solidFill>
                  <a:srgbClr val="B4B4B4"/>
                </a:solidFill>
              </a:defRPr>
            </a:pPr>
            <a:r>
              <a:t>Encode the URL</a:t>
            </a:r>
          </a:p>
          <a:p>
            <a:pPr marL="1600200" indent="-1600200">
              <a:buAutoNum type="arabicPeriod"/>
              <a:defRPr>
                <a:solidFill>
                  <a:srgbClr val="B4B4B4"/>
                </a:solidFill>
              </a:defRPr>
            </a:pPr>
            <a:r>
              <a:t>Process the content</a:t>
            </a:r>
          </a:p>
          <a:p>
            <a:pPr marL="1600200" indent="-1600200">
              <a:buAutoNum type="arabicPeriod"/>
              <a:defRPr>
                <a:solidFill>
                  <a:srgbClr val="000000"/>
                </a:solidFill>
              </a:defRPr>
            </a:pPr>
            <a:r>
              <a:t>Transform to a usable format</a:t>
            </a:r>
          </a:p>
        </p:txBody>
      </p:sp>
    </p:spTree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Other API’s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sz="16000">
                <a:solidFill>
                  <a:srgbClr val="447FB5"/>
                </a:solidFill>
              </a:defRPr>
            </a:lvl1pPr>
          </a:lstStyle>
          <a:p>
            <a:r>
              <a:t>Other API’s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QL…"/>
          <p:cNvSpPr txBox="1">
            <a:spLocks noGrp="1"/>
          </p:cNvSpPr>
          <p:nvPr>
            <p:ph type="body" idx="21"/>
          </p:nvPr>
        </p:nvSpPr>
        <p:spPr>
          <a:xfrm>
            <a:off x="6426200" y="3127508"/>
            <a:ext cx="16684229" cy="7133368"/>
          </a:xfrm>
          <a:prstGeom prst="rect">
            <a:avLst/>
          </a:prstGeom>
        </p:spPr>
        <p:txBody>
          <a:bodyPr/>
          <a:lstStyle/>
          <a:p>
            <a:pPr marL="0" indent="0" algn="r" defTabSz="553084">
              <a:spcBef>
                <a:spcPts val="4300"/>
              </a:spcBef>
              <a:buSzTx/>
              <a:buNone/>
              <a:defRPr sz="14070">
                <a:solidFill>
                  <a:srgbClr val="FFFFFF"/>
                </a:solidFill>
              </a:defRPr>
            </a:pPr>
            <a:r>
              <a:t>SQL</a:t>
            </a:r>
          </a:p>
          <a:p>
            <a:pPr marL="0" indent="0" algn="r" defTabSz="553084">
              <a:spcBef>
                <a:spcPts val="4300"/>
              </a:spcBef>
              <a:buSzTx/>
              <a:buNone/>
              <a:defRPr sz="14070">
                <a:solidFill>
                  <a:srgbClr val="DBDBDB"/>
                </a:solidFill>
              </a:defRPr>
            </a:pPr>
            <a:r>
              <a:t>the structured language</a:t>
            </a:r>
          </a:p>
        </p:txBody>
      </p:sp>
    </p:spTree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Other api’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Other api’s</a:t>
            </a:r>
          </a:p>
        </p:txBody>
      </p:sp>
      <p:sp>
        <p:nvSpPr>
          <p:cNvPr id="274" name="Not all (most) API’s will require you to do filtering or sql in them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06297" indent="-506297" defTabSz="685165">
              <a:spcBef>
                <a:spcPts val="5300"/>
              </a:spcBef>
              <a:defRPr sz="5810"/>
            </a:pPr>
            <a:r>
              <a:rPr dirty="0"/>
              <a:t>Not all (most) API’s will require you to do filtering or </a:t>
            </a:r>
            <a:r>
              <a:rPr dirty="0" err="1"/>
              <a:t>sql</a:t>
            </a:r>
            <a:r>
              <a:rPr dirty="0"/>
              <a:t> in them</a:t>
            </a:r>
          </a:p>
          <a:p>
            <a:pPr marL="1117675" lvl="1" indent="-506297" defTabSz="685165">
              <a:spcBef>
                <a:spcPts val="5300"/>
              </a:spcBef>
              <a:defRPr sz="5810"/>
            </a:pPr>
            <a:r>
              <a:rPr dirty="0"/>
              <a:t>This is mostly how Data Portal’s API’s work</a:t>
            </a:r>
          </a:p>
          <a:p>
            <a:pPr marL="1117675" lvl="1" indent="-506297" defTabSz="685165">
              <a:spcBef>
                <a:spcPts val="5300"/>
              </a:spcBef>
              <a:defRPr sz="5810"/>
            </a:pPr>
            <a:r>
              <a:rPr dirty="0"/>
              <a:t>Socrata Portals have a weird endpoint </a:t>
            </a:r>
            <a:r>
              <a:rPr dirty="0" err="1"/>
              <a:t>sql</a:t>
            </a:r>
            <a:r>
              <a:rPr dirty="0"/>
              <a:t> hybrid model using their </a:t>
            </a:r>
            <a:r>
              <a:rPr dirty="0" err="1"/>
              <a:t>SoQL</a:t>
            </a:r>
            <a:r>
              <a:rPr dirty="0"/>
              <a:t> framework: </a:t>
            </a:r>
            <a:r>
              <a:rPr u="sng" dirty="0">
                <a:hlinkClick r:id="rId2"/>
              </a:rPr>
              <a:t>https://dev.socrata.com/docs/queries/</a:t>
            </a:r>
          </a:p>
          <a:p>
            <a:pPr marL="506297" indent="-506297" defTabSz="685165">
              <a:spcBef>
                <a:spcPts val="5300"/>
              </a:spcBef>
              <a:defRPr sz="5810"/>
            </a:pPr>
            <a:r>
              <a:rPr dirty="0"/>
              <a:t>Typically API’s will have endpoints</a:t>
            </a:r>
          </a:p>
          <a:p>
            <a:pPr marL="506297" indent="-506297" defTabSz="685165">
              <a:spcBef>
                <a:spcPts val="5300"/>
              </a:spcBef>
              <a:defRPr sz="5810"/>
            </a:pPr>
            <a:r>
              <a:rPr dirty="0"/>
              <a:t>You will need to read up on the Documentation on the API you are attempting to use.</a:t>
            </a:r>
          </a:p>
        </p:txBody>
      </p:sp>
    </p:spTree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eocode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algn="r" defTabSz="800735">
              <a:spcBef>
                <a:spcPts val="6300"/>
              </a:spcBef>
              <a:buSzTx/>
              <a:buNone/>
              <a:defRPr sz="20370">
                <a:solidFill>
                  <a:srgbClr val="FFFFFF"/>
                </a:solidFill>
              </a:defRPr>
            </a:pPr>
            <a:r>
              <a:t>Geocode</a:t>
            </a:r>
          </a:p>
          <a:p>
            <a:pPr marL="0" indent="0" algn="r" defTabSz="800735">
              <a:spcBef>
                <a:spcPts val="6300"/>
              </a:spcBef>
              <a:buSzTx/>
              <a:buNone/>
              <a:defRPr sz="20370">
                <a:solidFill>
                  <a:srgbClr val="DBDBDB"/>
                </a:solidFill>
              </a:defRPr>
            </a:pPr>
            <a:r>
              <a:t>Example</a:t>
            </a:r>
          </a:p>
        </p:txBody>
      </p:sp>
    </p:spTree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79" name="demo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demo</a:t>
            </a:r>
          </a:p>
        </p:txBody>
      </p:sp>
      <p:pic>
        <p:nvPicPr>
          <p:cNvPr id="28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81" name="alco_geocode.R"/>
          <p:cNvSpPr txBox="1">
            <a:spLocks noGrp="1"/>
          </p:cNvSpPr>
          <p:nvPr>
            <p:ph type="body" idx="21"/>
          </p:nvPr>
        </p:nvSpPr>
        <p:spPr>
          <a:xfrm>
            <a:off x="9258504" y="6268095"/>
            <a:ext cx="5866991" cy="1179810"/>
          </a:xfrm>
          <a:prstGeom prst="rect">
            <a:avLst/>
          </a:prstGeom>
        </p:spPr>
        <p:txBody>
          <a:bodyPr/>
          <a:lstStyle/>
          <a:p>
            <a:r>
              <a:rPr dirty="0">
                <a:hlinkClick r:id="rId3"/>
              </a:rPr>
              <a:t>alco_geocode.R</a:t>
            </a:r>
            <a:endParaRPr dirty="0"/>
          </a:p>
        </p:txBody>
      </p:sp>
    </p:spTree>
  </p:cSld>
  <p:clrMapOvr>
    <a:masterClrMapping/>
  </p:clrMapOvr>
  <p:transition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iny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algn="r" defTabSz="800735">
              <a:spcBef>
                <a:spcPts val="6300"/>
              </a:spcBef>
              <a:buSzTx/>
              <a:buNone/>
              <a:defRPr sz="20370">
                <a:solidFill>
                  <a:srgbClr val="FFFFFF"/>
                </a:solidFill>
              </a:defRPr>
            </a:pPr>
            <a:r>
              <a:t>Shiny</a:t>
            </a:r>
          </a:p>
          <a:p>
            <a:pPr marL="0" indent="0" algn="r" defTabSz="800735">
              <a:spcBef>
                <a:spcPts val="6300"/>
              </a:spcBef>
              <a:buSzTx/>
              <a:buNone/>
              <a:defRPr sz="20370">
                <a:solidFill>
                  <a:srgbClr val="DBDBDB"/>
                </a:solidFill>
              </a:defRPr>
            </a:pPr>
            <a:r>
              <a:t>Example</a:t>
            </a:r>
          </a:p>
        </p:txBody>
      </p:sp>
    </p:spTree>
  </p:cSld>
  <p:clrMapOvr>
    <a:masterClrMapping/>
  </p:clrMapOvr>
  <p:transition spd="med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86" name="demo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demo</a:t>
            </a:r>
          </a:p>
        </p:txBody>
      </p:sp>
      <p:pic>
        <p:nvPicPr>
          <p:cNvPr id="28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88" name="app/311_dashboard.R"/>
          <p:cNvSpPr txBox="1">
            <a:spLocks noGrp="1"/>
          </p:cNvSpPr>
          <p:nvPr>
            <p:ph type="body" idx="21"/>
          </p:nvPr>
        </p:nvSpPr>
        <p:spPr>
          <a:xfrm>
            <a:off x="7008690" y="6268095"/>
            <a:ext cx="10366620" cy="1179810"/>
          </a:xfrm>
          <a:prstGeom prst="rect">
            <a:avLst/>
          </a:prstGeom>
        </p:spPr>
        <p:txBody>
          <a:bodyPr/>
          <a:lstStyle/>
          <a:p>
            <a:r>
              <a:rPr dirty="0">
                <a:latin typeface="Lucida Console" panose="020B0609040504020204" pitchFamily="49" charset="0"/>
              </a:rPr>
              <a:t>app/311_dashboard.R</a:t>
            </a:r>
          </a:p>
        </p:txBody>
      </p:sp>
    </p:spTree>
  </p:cSld>
  <p:clrMapOvr>
    <a:masterClrMapping/>
  </p:clrMapOvr>
  <p:transition spd="med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Screen Shot 2014-07-09 at 9.47.41 AM (1).png" descr="Screen Shot 2014-07-09 at 9.47.41 AM (1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3597" y="-279400"/>
            <a:ext cx="17785803" cy="10178003"/>
          </a:xfrm>
          <a:prstGeom prst="rect">
            <a:avLst/>
          </a:prstGeom>
          <a:ln w="12700">
            <a:miter lim="400000"/>
          </a:ln>
        </p:spPr>
      </p:pic>
      <p:sp>
        <p:nvSpPr>
          <p:cNvPr id="291" name="API’s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API</a:t>
            </a:r>
            <a:r>
              <a:rPr lang="en-US" dirty="0"/>
              <a:t> Wrapper</a:t>
            </a:r>
            <a:r>
              <a:rPr dirty="0"/>
              <a:t>s</a:t>
            </a:r>
          </a:p>
        </p:txBody>
      </p:sp>
      <p:sp>
        <p:nvSpPr>
          <p:cNvPr id="292" name="Shiny from"/>
          <p:cNvSpPr txBox="1"/>
          <p:nvPr/>
        </p:nvSpPr>
        <p:spPr>
          <a:xfrm>
            <a:off x="18180203" y="12385457"/>
            <a:ext cx="3224623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5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293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93725" y="12348527"/>
            <a:ext cx="2764118" cy="939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A1A27-FD84-4BD2-B126-C91F462D3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API Wrappers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0CB4CE-CAD6-46C2-B4E8-AA9419F118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There are a ton of packages which interact with API’s in a more familiar “R” format.</a:t>
            </a:r>
          </a:p>
          <a:p>
            <a:pPr lvl="1"/>
            <a:r>
              <a:rPr lang="en-US" dirty="0"/>
              <a:t>These are mostly built on the </a:t>
            </a:r>
            <a:r>
              <a:rPr lang="en-US" dirty="0" err="1"/>
              <a:t>httr</a:t>
            </a:r>
            <a:r>
              <a:rPr lang="en-US" dirty="0"/>
              <a:t> package in some way</a:t>
            </a:r>
          </a:p>
          <a:p>
            <a:r>
              <a:rPr lang="en-US" dirty="0"/>
              <a:t>Examples:</a:t>
            </a:r>
          </a:p>
          <a:p>
            <a:pPr lvl="1"/>
            <a:r>
              <a:rPr lang="en-US" dirty="0">
                <a:hlinkClick r:id="rId2"/>
              </a:rPr>
              <a:t>Tidy Census</a:t>
            </a:r>
            <a:endParaRPr lang="en-US" dirty="0"/>
          </a:p>
          <a:p>
            <a:pPr lvl="1"/>
            <a:r>
              <a:rPr lang="en-US" dirty="0" err="1">
                <a:hlinkClick r:id="rId3"/>
              </a:rPr>
              <a:t>tigris</a:t>
            </a:r>
            <a:endParaRPr lang="en-US" dirty="0"/>
          </a:p>
          <a:p>
            <a:pPr lvl="1"/>
            <a:r>
              <a:rPr lang="en-US" dirty="0" err="1">
                <a:hlinkClick r:id="rId4"/>
              </a:rPr>
              <a:t>spotifyR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6425962"/>
      </p:ext>
    </p:extLst>
  </p:cSld>
  <p:clrMapOvr>
    <a:masterClrMapping/>
  </p:clrMapOvr>
  <p:transition spd="med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Z03K.gif" descr="Z03K.gif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5072887" y="1518665"/>
            <a:ext cx="14238226" cy="106786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–Wikipedia"/>
          <p:cNvSpPr>
            <a:spLocks noGrp="1"/>
          </p:cNvSpPr>
          <p:nvPr>
            <p:ph type="body" idx="21"/>
          </p:nvPr>
        </p:nvSpPr>
        <p:spPr>
          <a:xfrm>
            <a:off x="2381250" y="10729525"/>
            <a:ext cx="19621500" cy="838201"/>
          </a:xfrm>
          <a:prstGeom prst="rect">
            <a:avLst/>
          </a:prstGeom>
        </p:spPr>
        <p:txBody>
          <a:bodyPr/>
          <a:lstStyle/>
          <a:p>
            <a:r>
              <a:t>–Wikipedia</a:t>
            </a:r>
          </a:p>
        </p:txBody>
      </p:sp>
      <p:sp>
        <p:nvSpPr>
          <p:cNvPr id="210" name="“SQL is a domain specific language used in programming and … data held in a relational database management system”"/>
          <p:cNvSpPr>
            <a:spLocks noGrp="1"/>
          </p:cNvSpPr>
          <p:nvPr>
            <p:ph type="body" idx="22"/>
          </p:nvPr>
        </p:nvSpPr>
        <p:spPr>
          <a:xfrm>
            <a:off x="2702516" y="1224316"/>
            <a:ext cx="19621501" cy="8643392"/>
          </a:xfrm>
          <a:prstGeom prst="rect">
            <a:avLst/>
          </a:prstGeom>
        </p:spPr>
        <p:txBody>
          <a:bodyPr/>
          <a:lstStyle/>
          <a:p>
            <a:r>
              <a:rPr dirty="0"/>
              <a:t>“SQL is a domain specific language used in programming and </a:t>
            </a:r>
            <a:r>
              <a:rPr lang="en-US" dirty="0"/>
              <a:t>[accessing]</a:t>
            </a:r>
            <a:r>
              <a:rPr dirty="0"/>
              <a:t>… data held in a relational database management system”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tructuring a query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sz="16000">
                <a:solidFill>
                  <a:srgbClr val="447FB5"/>
                </a:solidFill>
              </a:defRPr>
            </a:lvl1pPr>
          </a:lstStyle>
          <a:p>
            <a:r>
              <a:t>Structuring a query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Queri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Queries</a:t>
            </a:r>
          </a:p>
        </p:txBody>
      </p:sp>
      <p:pic>
        <p:nvPicPr>
          <p:cNvPr id="215" name="59322015595b4e56313a0409_Screen Shot 2017-06-02 at 7.32.53 PM.png" descr="59322015595b4e56313a0409_Screen Shot 2017-06-02 at 7.32.53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5408" y="2654478"/>
            <a:ext cx="16653184" cy="8407044"/>
          </a:xfrm>
          <a:prstGeom prst="rect">
            <a:avLst/>
          </a:prstGeom>
          <a:ln w="12700">
            <a:miter lim="400000"/>
          </a:ln>
        </p:spPr>
      </p:pic>
      <p:sp>
        <p:nvSpPr>
          <p:cNvPr id="216" name="Source: periscope data"/>
          <p:cNvSpPr txBox="1"/>
          <p:nvPr/>
        </p:nvSpPr>
        <p:spPr>
          <a:xfrm>
            <a:off x="8471802" y="12642849"/>
            <a:ext cx="6644756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latin typeface="+mj-lt"/>
                <a:ea typeface="+mj-ea"/>
                <a:cs typeface="+mj-cs"/>
                <a:sym typeface="Helvetica"/>
              </a:defRPr>
            </a:pPr>
            <a:r>
              <a:t>Source: </a:t>
            </a:r>
            <a:r>
              <a:rPr u="sng">
                <a:hlinkClick r:id="rId3"/>
              </a:rPr>
              <a:t>periscope data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Showroom">
  <a:themeElements>
    <a:clrScheme name="Showroom">
      <a:dk1>
        <a:srgbClr val="535353"/>
      </a:dk1>
      <a:lt1>
        <a:srgbClr val="340053"/>
      </a:lt1>
      <a:dk2>
        <a:srgbClr val="5A5F5E"/>
      </a:dk2>
      <a:lt2>
        <a:srgbClr val="B4B4B4"/>
      </a:lt2>
      <a:accent1>
        <a:srgbClr val="78AAB3"/>
      </a:accent1>
      <a:accent2>
        <a:srgbClr val="9A9671"/>
      </a:accent2>
      <a:accent3>
        <a:srgbClr val="D9971A"/>
      </a:accent3>
      <a:accent4>
        <a:srgbClr val="D7620E"/>
      </a:accent4>
      <a:accent5>
        <a:srgbClr val="A61702"/>
      </a:accent5>
      <a:accent6>
        <a:srgbClr val="606B7E"/>
      </a:accent6>
      <a:hlink>
        <a:srgbClr val="0000FF"/>
      </a:hlink>
      <a:folHlink>
        <a:srgbClr val="FF00FF"/>
      </a:folHlink>
    </a:clrScheme>
    <a:fontScheme name="Showroom">
      <a:majorFont>
        <a:latin typeface="Helvetica"/>
        <a:ea typeface="Helvetica"/>
        <a:cs typeface="Helvetica"/>
      </a:majorFont>
      <a:minorFont>
        <a:latin typeface="Gill Sans Light"/>
        <a:ea typeface="Gill Sans Light"/>
        <a:cs typeface="Gill Sans Light"/>
      </a:minorFont>
    </a:fontScheme>
    <a:fmtScheme name="Showroom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08785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5A5F5E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535353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Showroom">
  <a:themeElements>
    <a:clrScheme name="Showroom">
      <a:dk1>
        <a:srgbClr val="000000"/>
      </a:dk1>
      <a:lt1>
        <a:srgbClr val="FFFFFF"/>
      </a:lt1>
      <a:dk2>
        <a:srgbClr val="5A5F5E"/>
      </a:dk2>
      <a:lt2>
        <a:srgbClr val="B4B4B4"/>
      </a:lt2>
      <a:accent1>
        <a:srgbClr val="78AAB3"/>
      </a:accent1>
      <a:accent2>
        <a:srgbClr val="9A9671"/>
      </a:accent2>
      <a:accent3>
        <a:srgbClr val="D9971A"/>
      </a:accent3>
      <a:accent4>
        <a:srgbClr val="D7620E"/>
      </a:accent4>
      <a:accent5>
        <a:srgbClr val="A61702"/>
      </a:accent5>
      <a:accent6>
        <a:srgbClr val="606B7E"/>
      </a:accent6>
      <a:hlink>
        <a:srgbClr val="0000FF"/>
      </a:hlink>
      <a:folHlink>
        <a:srgbClr val="FF00FF"/>
      </a:folHlink>
    </a:clrScheme>
    <a:fontScheme name="Showroom">
      <a:majorFont>
        <a:latin typeface="Helvetica"/>
        <a:ea typeface="Helvetica"/>
        <a:cs typeface="Helvetica"/>
      </a:majorFont>
      <a:minorFont>
        <a:latin typeface="Gill Sans Light"/>
        <a:ea typeface="Gill Sans Light"/>
        <a:cs typeface="Gill Sans Light"/>
      </a:minorFont>
    </a:fontScheme>
    <a:fmtScheme name="Showroom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08785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5A5F5E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535353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2445</TotalTime>
  <Words>1998</Words>
  <Application>Microsoft Office PowerPoint</Application>
  <PresentationFormat>Custom</PresentationFormat>
  <Paragraphs>281</Paragraphs>
  <Slides>67</Slides>
  <Notes>0</Notes>
  <HiddenSlides>0</HiddenSlides>
  <MMClips>5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79" baseType="lpstr">
      <vt:lpstr>Arial</vt:lpstr>
      <vt:lpstr>Avenir</vt:lpstr>
      <vt:lpstr>Courier</vt:lpstr>
      <vt:lpstr>Franklin Gothic Book</vt:lpstr>
      <vt:lpstr>Gill Sans</vt:lpstr>
      <vt:lpstr>Gill Sans Light</vt:lpstr>
      <vt:lpstr>Helvetica</vt:lpstr>
      <vt:lpstr>Helvetica Neue</vt:lpstr>
      <vt:lpstr>Lucida Console</vt:lpstr>
      <vt:lpstr>Marker Felt</vt:lpstr>
      <vt:lpstr>Monaco</vt:lpstr>
      <vt:lpstr>Showroom</vt:lpstr>
      <vt:lpstr>PowerPoint Presentation</vt:lpstr>
      <vt:lpstr>PowerPoint Presentation</vt:lpstr>
      <vt:lpstr>Homework 2 feedback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Queries</vt:lpstr>
      <vt:lpstr>PowerPoint Presentation</vt:lpstr>
      <vt:lpstr>PowerPoint Presentation</vt:lpstr>
      <vt:lpstr>PowerPoint Presentation</vt:lpstr>
      <vt:lpstr>BETWEEN … AND</vt:lpstr>
      <vt:lpstr>IN statements</vt:lpstr>
      <vt:lpstr>PowerPoint Presentation</vt:lpstr>
      <vt:lpstr>PowerPoint Presentation</vt:lpstr>
      <vt:lpstr>PowerPoint Presentation</vt:lpstr>
      <vt:lpstr>SQL Functions</vt:lpstr>
      <vt:lpstr>DISTINCT</vt:lpstr>
      <vt:lpstr>MIN &amp; Max functions</vt:lpstr>
      <vt:lpstr>Count, Average, Sum</vt:lpstr>
      <vt:lpstr>Group by</vt:lpstr>
      <vt:lpstr>PowerPoint Presentation</vt:lpstr>
      <vt:lpstr>PowerPoint Presentation</vt:lpstr>
      <vt:lpstr>PowerPoint Presentation</vt:lpstr>
      <vt:lpstr>SQL IDE’s</vt:lpstr>
      <vt:lpstr>PowerPoint Presentation</vt:lpstr>
      <vt:lpstr>PowerPoint Presentation</vt:lpstr>
      <vt:lpstr>Allowing handshakes</vt:lpstr>
      <vt:lpstr>PowerPoint Presentation</vt:lpstr>
      <vt:lpstr>File or environmental variable</vt:lpstr>
      <vt:lpstr>Establishing Connections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API Examples</vt:lpstr>
      <vt:lpstr>API’s</vt:lpstr>
      <vt:lpstr>REST API’s</vt:lpstr>
      <vt:lpstr>PowerPoint Presentation</vt:lpstr>
      <vt:lpstr>The Steps</vt:lpstr>
      <vt:lpstr>1. Building your Query</vt:lpstr>
      <vt:lpstr>PowerPoint Presentation</vt:lpstr>
      <vt:lpstr>The Steps</vt:lpstr>
      <vt:lpstr>PowerPoint Presentation</vt:lpstr>
      <vt:lpstr>The Steps</vt:lpstr>
      <vt:lpstr>Content</vt:lpstr>
      <vt:lpstr>Getting to the content</vt:lpstr>
      <vt:lpstr>Errors</vt:lpstr>
      <vt:lpstr>PowerPoint Presentation</vt:lpstr>
      <vt:lpstr>PowerPoint Presentation</vt:lpstr>
      <vt:lpstr>PowerPoint Presentation</vt:lpstr>
      <vt:lpstr>Getting Spatial data</vt:lpstr>
      <vt:lpstr>PowerPoint Presentation</vt:lpstr>
      <vt:lpstr>PowerPoint Presentation</vt:lpstr>
      <vt:lpstr>The Steps</vt:lpstr>
      <vt:lpstr>PowerPoint Presentation</vt:lpstr>
      <vt:lpstr>Other api’s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API Wrappers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Arnold, Geoffrey</cp:lastModifiedBy>
  <cp:revision>5</cp:revision>
  <dcterms:modified xsi:type="dcterms:W3CDTF">2022-12-08T01:17:42Z</dcterms:modified>
</cp:coreProperties>
</file>